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7" r:id="rId4"/>
    <p:sldId id="288" r:id="rId5"/>
    <p:sldId id="258" r:id="rId6"/>
    <p:sldId id="268" r:id="rId7"/>
    <p:sldId id="269" r:id="rId8"/>
    <p:sldId id="267" r:id="rId9"/>
    <p:sldId id="284" r:id="rId10"/>
    <p:sldId id="286" r:id="rId11"/>
    <p:sldId id="276" r:id="rId12"/>
    <p:sldId id="290" r:id="rId13"/>
    <p:sldId id="277" r:id="rId14"/>
    <p:sldId id="285" r:id="rId15"/>
    <p:sldId id="291" r:id="rId16"/>
    <p:sldId id="260" r:id="rId17"/>
    <p:sldId id="259" r:id="rId18"/>
    <p:sldId id="261" r:id="rId19"/>
    <p:sldId id="262" r:id="rId20"/>
    <p:sldId id="263" r:id="rId21"/>
    <p:sldId id="264" r:id="rId22"/>
    <p:sldId id="266" r:id="rId23"/>
    <p:sldId id="280" r:id="rId24"/>
    <p:sldId id="272" r:id="rId25"/>
    <p:sldId id="279" r:id="rId26"/>
    <p:sldId id="292" r:id="rId27"/>
    <p:sldId id="281" r:id="rId28"/>
    <p:sldId id="282" r:id="rId29"/>
    <p:sldId id="283" r:id="rId30"/>
    <p:sldId id="271" r:id="rId31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FE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76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Вед.программы!$H$2</c:f>
              <c:numCache>
                <c:formatCode>0.0</c:formatCode>
                <c:ptCount val="1"/>
                <c:pt idx="0">
                  <c:v>6.4</c:v>
                </c:pt>
              </c:numCache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Вед.программы!$H$3</c:f>
              <c:numCache>
                <c:formatCode>General</c:formatCode>
                <c:ptCount val="1"/>
                <c:pt idx="0">
                  <c:v>6.4</c:v>
                </c:pt>
              </c:numCache>
            </c:numRef>
          </c:val>
        </c:ser>
        <c:ser>
          <c:idx val="2"/>
          <c:order val="2"/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Вед.программы!$H$4</c:f>
              <c:numCache>
                <c:formatCode>General</c:formatCode>
                <c:ptCount val="1"/>
                <c:pt idx="0">
                  <c:v>6.4</c:v>
                </c:pt>
              </c:numCache>
            </c:numRef>
          </c:val>
        </c:ser>
        <c:ser>
          <c:idx val="3"/>
          <c:order val="3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Вед.программы!$H$5</c:f>
              <c:numCache>
                <c:formatCode>General</c:formatCode>
                <c:ptCount val="1"/>
                <c:pt idx="0">
                  <c:v>6.4</c:v>
                </c:pt>
              </c:numCache>
            </c:numRef>
          </c:val>
        </c:ser>
        <c:ser>
          <c:idx val="4"/>
          <c:order val="4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Вед.программы!$H$6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5"/>
          <c:order val="5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Вед.программы!$H$7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6"/>
          <c:order val="6"/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Вед.программы!$H$8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7"/>
          <c:order val="7"/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Вед.программы!$H$9</c:f>
              <c:numCache>
                <c:formatCode>0.0</c:formatCode>
                <c:ptCount val="1"/>
                <c:pt idx="0">
                  <c:v>59.6</c:v>
                </c:pt>
              </c:numCache>
            </c:numRef>
          </c:val>
        </c:ser>
        <c:ser>
          <c:idx val="8"/>
          <c:order val="8"/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Вед.программы!$H$10</c:f>
              <c:numCache>
                <c:formatCode>General</c:formatCode>
                <c:ptCount val="1"/>
                <c:pt idx="0">
                  <c:v>6.4</c:v>
                </c:pt>
              </c:numCache>
            </c:numRef>
          </c:val>
        </c:ser>
        <c:ser>
          <c:idx val="9"/>
          <c:order val="9"/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Вед.программы!$H$11</c:f>
              <c:numCache>
                <c:formatCode>General</c:formatCode>
                <c:ptCount val="1"/>
                <c:pt idx="0">
                  <c:v>107.3</c:v>
                </c:pt>
              </c:numCache>
            </c:numRef>
          </c:val>
        </c:ser>
        <c:ser>
          <c:idx val="10"/>
          <c:order val="10"/>
          <c:spPr>
            <a:gradFill rotWithShape="1">
              <a:gsLst>
                <a:gs pos="0">
                  <a:schemeClr val="accent5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Вед.программы!$H$12</c:f>
              <c:numCache>
                <c:formatCode>General</c:formatCode>
                <c:ptCount val="1"/>
                <c:pt idx="0">
                  <c:v>39.6</c:v>
                </c:pt>
              </c:numCache>
            </c:numRef>
          </c:val>
        </c:ser>
        <c:ser>
          <c:idx val="11"/>
          <c:order val="11"/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Вед.программы!$H$13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2"/>
          <c:order val="12"/>
          <c:spPr>
            <a:gradFill rotWithShape="1">
              <a:gsLst>
                <a:gs pos="0">
                  <a:schemeClr val="accent1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Вед.программы!$H$14</c:f>
              <c:numCache>
                <c:formatCode>General</c:formatCode>
                <c:ptCount val="1"/>
                <c:pt idx="0">
                  <c:v>106.1</c:v>
                </c:pt>
              </c:numCache>
            </c:numRef>
          </c:val>
        </c:ser>
        <c:ser>
          <c:idx val="13"/>
          <c:order val="13"/>
          <c:spPr>
            <a:gradFill rotWithShape="1">
              <a:gsLst>
                <a:gs pos="0">
                  <a:schemeClr val="accent2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Вед.программы!$H$15</c:f>
              <c:numCache>
                <c:formatCode>General</c:formatCode>
                <c:ptCount val="1"/>
                <c:pt idx="0">
                  <c:v>259.60000000000002</c:v>
                </c:pt>
              </c:numCache>
            </c:numRef>
          </c:val>
        </c:ser>
        <c:ser>
          <c:idx val="14"/>
          <c:order val="14"/>
          <c:spPr>
            <a:gradFill rotWithShape="1">
              <a:gsLst>
                <a:gs pos="0">
                  <a:schemeClr val="accent3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Вед.программы!$H$16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spPr>
            <a:gradFill rotWithShape="1">
              <a:gsLst>
                <a:gs pos="0">
                  <a:schemeClr val="accent4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Вед.программы!$H$17</c:f>
              <c:numCache>
                <c:formatCode>0.0</c:formatCode>
                <c:ptCount val="1"/>
                <c:pt idx="0">
                  <c:v>2140.1999999999998</c:v>
                </c:pt>
              </c:numCache>
            </c:numRef>
          </c:val>
        </c:ser>
        <c:ser>
          <c:idx val="16"/>
          <c:order val="16"/>
          <c:spPr>
            <a:gradFill rotWithShape="1">
              <a:gsLst>
                <a:gs pos="0">
                  <a:schemeClr val="accent5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Вед.программы!$H$18</c:f>
              <c:numCache>
                <c:formatCode>General</c:formatCode>
                <c:ptCount val="1"/>
                <c:pt idx="0">
                  <c:v>510.1</c:v>
                </c:pt>
              </c:numCache>
            </c:numRef>
          </c:val>
        </c:ser>
        <c:ser>
          <c:idx val="17"/>
          <c:order val="17"/>
          <c:spPr>
            <a:gradFill rotWithShape="1">
              <a:gsLst>
                <a:gs pos="0">
                  <a:schemeClr val="accent6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Вед.программы!$H$19</c:f>
              <c:numCache>
                <c:formatCode>General</c:formatCode>
                <c:ptCount val="1"/>
                <c:pt idx="0">
                  <c:v>390.8</c:v>
                </c:pt>
              </c:numCache>
            </c:numRef>
          </c:val>
        </c:ser>
        <c:ser>
          <c:idx val="18"/>
          <c:order val="18"/>
          <c:spPr>
            <a:gradFill rotWithShape="1">
              <a:gsLst>
                <a:gs pos="0">
                  <a:schemeClr val="accent1">
                    <a:lumMod val="8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8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8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Вед.программы!$H$20</c:f>
              <c:numCache>
                <c:formatCode>0.0</c:formatCode>
                <c:ptCount val="1"/>
                <c:pt idx="0">
                  <c:v>4146.8999999999996</c:v>
                </c:pt>
              </c:numCache>
            </c:numRef>
          </c:val>
        </c:ser>
        <c:ser>
          <c:idx val="19"/>
          <c:order val="19"/>
          <c:spPr>
            <a:gradFill rotWithShape="1">
              <a:gsLst>
                <a:gs pos="0">
                  <a:schemeClr val="accent2">
                    <a:lumMod val="8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8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8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Вед.программы!$H$21</c:f>
              <c:numCache>
                <c:formatCode>0.0</c:formatCode>
                <c:ptCount val="1"/>
                <c:pt idx="0">
                  <c:v>16494.900000000001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8799392"/>
        <c:axId val="258799784"/>
        <c:axId val="0"/>
      </c:bar3DChart>
      <c:catAx>
        <c:axId val="258799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8799784"/>
        <c:crosses val="autoZero"/>
        <c:auto val="1"/>
        <c:lblAlgn val="ctr"/>
        <c:lblOffset val="100"/>
        <c:noMultiLvlLbl val="0"/>
      </c:catAx>
      <c:valAx>
        <c:axId val="2587997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587993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381889763779537E-2"/>
          <c:y val="2.3148148148148147E-2"/>
          <c:w val="0.81111111111111112"/>
          <c:h val="0.89260061242344702"/>
        </c:manualLayout>
      </c:layout>
      <c:area3DChart>
        <c:grouping val="standard"/>
        <c:varyColors val="0"/>
        <c:ser>
          <c:idx val="0"/>
          <c:order val="0"/>
          <c:tx>
            <c:strRef>
              <c:f>'Д. и Р.'!$A$15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6">
                <a:alpha val="35000"/>
              </a:schemeClr>
            </a:solidFill>
            <a:ln w="9525">
              <a:solidFill>
                <a:schemeClr val="accent6"/>
              </a:solidFill>
            </a:ln>
            <a:effectLst/>
            <a:sp3d contourW="9525">
              <a:contourClr>
                <a:schemeClr val="accent6"/>
              </a:contourClr>
            </a:sp3d>
          </c:spPr>
          <c:dLbls>
            <c:dLbl>
              <c:idx val="0"/>
              <c:layout>
                <c:manualLayout>
                  <c:x val="-5.9746074479048727E-3"/>
                  <c:y val="-0.105389208306007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932286527746326E-2"/>
                  <c:y val="-9.5808371187279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9661432638731631E-3"/>
                  <c:y val="-7.9840309322732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9746074479048727E-3"/>
                  <c:y val="-7.6646696949823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915358159682908E-3"/>
                  <c:y val="-8.9421146441460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'Д. и Р.'!$G$14:$L$14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'Д. и Р.'!$G$15:$L$15</c:f>
              <c:numCache>
                <c:formatCode>#\ ##0.0</c:formatCode>
                <c:ptCount val="6"/>
                <c:pt idx="0">
                  <c:v>74539.899999999994</c:v>
                </c:pt>
                <c:pt idx="1">
                  <c:v>71463.7</c:v>
                </c:pt>
                <c:pt idx="2">
                  <c:v>61932.800000000003</c:v>
                </c:pt>
                <c:pt idx="3">
                  <c:v>58991.9</c:v>
                </c:pt>
                <c:pt idx="4">
                  <c:v>67336.3</c:v>
                </c:pt>
                <c:pt idx="5">
                  <c:v>67483.899999999994</c:v>
                </c:pt>
              </c:numCache>
            </c:numRef>
          </c:val>
        </c:ser>
        <c:ser>
          <c:idx val="1"/>
          <c:order val="1"/>
          <c:tx>
            <c:strRef>
              <c:f>'Д. и Р.'!$A$16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5">
                <a:alpha val="35000"/>
              </a:schemeClr>
            </a:solidFill>
            <a:ln w="9525">
              <a:solidFill>
                <a:schemeClr val="accent5"/>
              </a:solidFill>
            </a:ln>
            <a:effectLst/>
            <a:sp3d contourW="9525">
              <a:contourClr>
                <a:schemeClr val="accent5"/>
              </a:contourClr>
            </a:sp3d>
          </c:spPr>
          <c:dLbls>
            <c:dLbl>
              <c:idx val="0"/>
              <c:layout>
                <c:manualLayout>
                  <c:x val="3.9830716319365451E-3"/>
                  <c:y val="-0.22994009084947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949214895809745E-2"/>
                  <c:y val="-0.213972028984924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949214895809745E-2"/>
                  <c:y val="-0.1948103547474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9661432638731631E-3"/>
                  <c:y val="-0.19800396712037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9661432638731631E-3"/>
                  <c:y val="-0.1916167423745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'Д. и Р.'!$G$14:$L$14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'Д. и Р.'!$G$16:$L$16</c:f>
              <c:numCache>
                <c:formatCode>#\ ##0.0</c:formatCode>
                <c:ptCount val="6"/>
                <c:pt idx="0">
                  <c:v>84726.1</c:v>
                </c:pt>
                <c:pt idx="1">
                  <c:v>71002.7</c:v>
                </c:pt>
                <c:pt idx="2">
                  <c:v>62365.2</c:v>
                </c:pt>
                <c:pt idx="3">
                  <c:v>61203</c:v>
                </c:pt>
                <c:pt idx="4">
                  <c:v>67336.3</c:v>
                </c:pt>
                <c:pt idx="5">
                  <c:v>67483.899999999994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58801744"/>
        <c:axId val="258798608"/>
        <c:axId val="263378040"/>
      </c:area3DChart>
      <c:catAx>
        <c:axId val="25880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>
            <a:solidFill>
              <a:schemeClr val="tx1">
                <a:lumMod val="5000"/>
                <a:lumOff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baseline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798608"/>
        <c:crosses val="autoZero"/>
        <c:auto val="1"/>
        <c:lblAlgn val="ctr"/>
        <c:lblOffset val="100"/>
        <c:noMultiLvlLbl val="0"/>
      </c:catAx>
      <c:valAx>
        <c:axId val="258798608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258801744"/>
        <c:crosses val="autoZero"/>
        <c:crossBetween val="midCat"/>
      </c:valAx>
      <c:serAx>
        <c:axId val="2633780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"/>
                <a:lumOff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79860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90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4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Сыры!$B$5:$B$12</c:f>
              <c:strCache>
                <c:ptCount val="7"/>
                <c:pt idx="0">
                  <c:v>Налоги на прибыль, доходы</c:v>
                </c:pt>
                <c:pt idx="1">
                  <c:v>Доходы от компенсации затрат </c:v>
                </c:pt>
                <c:pt idx="2">
                  <c:v>Штрафы, санкции, возмещение</c:v>
                </c:pt>
                <c:pt idx="3">
                  <c:v>Прочие неналоговые доходы</c:v>
                </c:pt>
                <c:pt idx="4">
                  <c:v>Дотации</c:v>
                </c:pt>
                <c:pt idx="5">
                  <c:v>Субсидии</c:v>
                </c:pt>
                <c:pt idx="6">
                  <c:v>Субвенции</c:v>
                </c:pt>
              </c:strCache>
            </c:strRef>
          </c:cat>
          <c:val>
            <c:numRef>
              <c:f>Сыры!$C$5:$C$12</c:f>
              <c:numCache>
                <c:formatCode>#\ ##0.0</c:formatCode>
                <c:ptCount val="7"/>
                <c:pt idx="0">
                  <c:v>9900</c:v>
                </c:pt>
                <c:pt idx="1">
                  <c:v>1.7</c:v>
                </c:pt>
                <c:pt idx="2">
                  <c:v>16.5</c:v>
                </c:pt>
                <c:pt idx="3">
                  <c:v>0.1</c:v>
                </c:pt>
                <c:pt idx="4">
                  <c:v>34999.4</c:v>
                </c:pt>
                <c:pt idx="5">
                  <c:v>2392.1999999999998</c:v>
                </c:pt>
                <c:pt idx="6">
                  <c:v>11887.7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1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7037037037037035E-2"/>
          <c:w val="1"/>
          <c:h val="0.96296296296296291"/>
        </c:manualLayout>
      </c:layout>
      <c:pie3DChart>
        <c:varyColors val="1"/>
        <c:ser>
          <c:idx val="0"/>
          <c:order val="0"/>
          <c:explosion val="1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Расходы!$B$4:$B$32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Расходы!$G$4:$G$32</c:f>
              <c:numCache>
                <c:formatCode>#\ ##0.0</c:formatCode>
                <c:ptCount val="9"/>
                <c:pt idx="0">
                  <c:v>19684.099999999999</c:v>
                </c:pt>
                <c:pt idx="1">
                  <c:v>39.700000000000003</c:v>
                </c:pt>
                <c:pt idx="2">
                  <c:v>319.2</c:v>
                </c:pt>
                <c:pt idx="3">
                  <c:v>23931.300000000003</c:v>
                </c:pt>
                <c:pt idx="4">
                  <c:v>6.4</c:v>
                </c:pt>
                <c:pt idx="5">
                  <c:v>112.5</c:v>
                </c:pt>
                <c:pt idx="6">
                  <c:v>5047.7</c:v>
                </c:pt>
                <c:pt idx="7">
                  <c:v>9921.9</c:v>
                </c:pt>
                <c:pt idx="8">
                  <c:v>2140.1999999999998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v>2020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Расходы!$B$37:$B$65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Жилищно-комм.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Расходы!$H$37:$H$65</c:f>
              <c:numCache>
                <c:formatCode>#\ ##0.0</c:formatCode>
                <c:ptCount val="10"/>
                <c:pt idx="0">
                  <c:v>17240.2</c:v>
                </c:pt>
                <c:pt idx="1">
                  <c:v>57.6</c:v>
                </c:pt>
                <c:pt idx="2">
                  <c:v>179.5</c:v>
                </c:pt>
                <c:pt idx="3">
                  <c:v>32718.9</c:v>
                </c:pt>
                <c:pt idx="4">
                  <c:v>40.200000000000003</c:v>
                </c:pt>
                <c:pt idx="5">
                  <c:v>58.8</c:v>
                </c:pt>
                <c:pt idx="6">
                  <c:v>7488.8</c:v>
                </c:pt>
                <c:pt idx="7">
                  <c:v>11034.4</c:v>
                </c:pt>
                <c:pt idx="8">
                  <c:v>327.7</c:v>
                </c:pt>
                <c:pt idx="9">
                  <c:v>1856.6</c:v>
                </c:pt>
              </c:numCache>
            </c:numRef>
          </c:val>
        </c:ser>
        <c:ser>
          <c:idx val="1"/>
          <c:order val="1"/>
          <c:tx>
            <c:v>2021</c:v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Расходы!$B$37:$B$65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Жилищно-комм.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Расходы!$I$37:$I$65</c:f>
              <c:numCache>
                <c:formatCode>#\ ##0.0</c:formatCode>
                <c:ptCount val="10"/>
                <c:pt idx="0">
                  <c:v>17983.900000000001</c:v>
                </c:pt>
                <c:pt idx="1">
                  <c:v>59.8</c:v>
                </c:pt>
                <c:pt idx="2">
                  <c:v>246.10000000000002</c:v>
                </c:pt>
                <c:pt idx="3">
                  <c:v>23045.3</c:v>
                </c:pt>
                <c:pt idx="4">
                  <c:v>32.5</c:v>
                </c:pt>
                <c:pt idx="5">
                  <c:v>82.4</c:v>
                </c:pt>
                <c:pt idx="6">
                  <c:v>8616.4</c:v>
                </c:pt>
                <c:pt idx="7">
                  <c:v>10648.800000000001</c:v>
                </c:pt>
                <c:pt idx="8">
                  <c:v>0</c:v>
                </c:pt>
                <c:pt idx="9">
                  <c:v>1650</c:v>
                </c:pt>
              </c:numCache>
            </c:numRef>
          </c:val>
        </c:ser>
        <c:ser>
          <c:idx val="2"/>
          <c:order val="2"/>
          <c:tx>
            <c:v>2022</c:v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Расходы!$B$37:$B$65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Жилищно-комм.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Расходы!$J$37:$J$65</c:f>
              <c:numCache>
                <c:formatCode>#\ ##0.0</c:formatCode>
                <c:ptCount val="10"/>
                <c:pt idx="0">
                  <c:v>19684.099999999999</c:v>
                </c:pt>
                <c:pt idx="1">
                  <c:v>39.700000000000003</c:v>
                </c:pt>
                <c:pt idx="2">
                  <c:v>319.2</c:v>
                </c:pt>
                <c:pt idx="3">
                  <c:v>23931.300000000003</c:v>
                </c:pt>
                <c:pt idx="4">
                  <c:v>6.4</c:v>
                </c:pt>
                <c:pt idx="5">
                  <c:v>112.5</c:v>
                </c:pt>
                <c:pt idx="6">
                  <c:v>5047.7</c:v>
                </c:pt>
                <c:pt idx="7">
                  <c:v>9921.9</c:v>
                </c:pt>
                <c:pt idx="8">
                  <c:v>0</c:v>
                </c:pt>
                <c:pt idx="9">
                  <c:v>2140.1999999999998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8427472"/>
        <c:axId val="318427864"/>
        <c:axId val="0"/>
      </c:bar3DChart>
      <c:catAx>
        <c:axId val="31842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8427864"/>
        <c:crosses val="autoZero"/>
        <c:auto val="1"/>
        <c:lblAlgn val="ctr"/>
        <c:lblOffset val="100"/>
        <c:noMultiLvlLbl val="0"/>
      </c:catAx>
      <c:valAx>
        <c:axId val="318427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842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099572729829844"/>
          <c:y val="0.11843571251107642"/>
          <c:w val="0.15411795993265021"/>
          <c:h val="5.02796638262741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yVal>
            <c:numRef>
              <c:f>Дефицит!$G$7:$J$7</c:f>
              <c:numCache>
                <c:formatCode>#,##0.00</c:formatCode>
                <c:ptCount val="4"/>
                <c:pt idx="0">
                  <c:v>-10186.200000000012</c:v>
                </c:pt>
                <c:pt idx="1">
                  <c:v>461</c:v>
                </c:pt>
                <c:pt idx="2">
                  <c:v>-432.39999999999418</c:v>
                </c:pt>
                <c:pt idx="3">
                  <c:v>-2211.0999999999985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20104"/>
        <c:axId val="19921280"/>
      </c:scatterChart>
      <c:valAx>
        <c:axId val="19920104"/>
        <c:scaling>
          <c:orientation val="minMax"/>
        </c:scaling>
        <c:delete val="1"/>
        <c:axPos val="b"/>
        <c:majorTickMark val="none"/>
        <c:minorTickMark val="none"/>
        <c:tickLblPos val="nextTo"/>
        <c:crossAx val="19921280"/>
        <c:crosses val="autoZero"/>
        <c:crossBetween val="midCat"/>
      </c:valAx>
      <c:valAx>
        <c:axId val="1992128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9920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chemeClr val="accent6">
                    <a:shade val="58000"/>
                    <a:alpha val="0"/>
                  </a:schemeClr>
                </a:gs>
                <a:gs pos="50000">
                  <a:schemeClr val="accent6">
                    <a:shade val="5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Субвенции!$G$5</c:f>
              <c:numCache>
                <c:formatCode>#\ ##0.0</c:formatCode>
                <c:ptCount val="1"/>
                <c:pt idx="0">
                  <c:v>12752.400000000001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100000">
                  <a:schemeClr val="accent6">
                    <a:shade val="86000"/>
                    <a:alpha val="0"/>
                  </a:schemeClr>
                </a:gs>
                <a:gs pos="50000">
                  <a:schemeClr val="accent6">
                    <a:shade val="86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Субвенции!$H$5</c:f>
              <c:numCache>
                <c:formatCode>#\ ##0.0</c:formatCode>
                <c:ptCount val="1"/>
                <c:pt idx="0">
                  <c:v>16084.7</c:v>
                </c:pt>
              </c:numCache>
            </c:numRef>
          </c:val>
        </c:ser>
        <c:ser>
          <c:idx val="2"/>
          <c:order val="2"/>
          <c:spPr>
            <a:gradFill>
              <a:gsLst>
                <a:gs pos="100000">
                  <a:schemeClr val="accent6">
                    <a:tint val="86000"/>
                    <a:alpha val="0"/>
                  </a:schemeClr>
                </a:gs>
                <a:gs pos="50000">
                  <a:schemeClr val="accent6">
                    <a:tint val="86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Субвенции!$I$5</c:f>
              <c:numCache>
                <c:formatCode>#\ ##0.0</c:formatCode>
                <c:ptCount val="1"/>
                <c:pt idx="0">
                  <c:v>34724.5</c:v>
                </c:pt>
              </c:numCache>
            </c:numRef>
          </c:val>
        </c:ser>
        <c:ser>
          <c:idx val="3"/>
          <c:order val="3"/>
          <c:spPr>
            <a:gradFill>
              <a:gsLst>
                <a:gs pos="100000">
                  <a:schemeClr val="accent6">
                    <a:tint val="58000"/>
                    <a:alpha val="0"/>
                  </a:schemeClr>
                </a:gs>
                <a:gs pos="50000">
                  <a:schemeClr val="accent6">
                    <a:tint val="5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Субвенции!$J$5</c:f>
              <c:numCache>
                <c:formatCode>#\ ##0.0</c:formatCode>
                <c:ptCount val="1"/>
                <c:pt idx="0">
                  <c:v>48552.3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9920496"/>
        <c:axId val="19919712"/>
        <c:axId val="0"/>
      </c:bar3DChart>
      <c:catAx>
        <c:axId val="199204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19712"/>
        <c:crosses val="autoZero"/>
        <c:auto val="1"/>
        <c:lblAlgn val="ctr"/>
        <c:lblOffset val="100"/>
        <c:noMultiLvlLbl val="0"/>
      </c:catAx>
      <c:valAx>
        <c:axId val="199197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1992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dk1">
              <a:alpha val="4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5000"/>
            <a:lumOff val="95000"/>
          </a:schemeClr>
        </a:solidFill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35000"/>
        </a:schemeClr>
      </a:solidFill>
      <a:ln w="9525">
        <a:solidFill>
          <a:schemeClr val="phClr"/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35000"/>
        </a:schemeClr>
      </a:solidFill>
      <a:ln w="9525"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5000"/>
            <a:lumOff val="95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70725-FDD8-43E4-BD9E-5FF920A4468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A3532-73EF-4047-A1D7-576F66E96D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7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3532-73EF-4047-A1D7-576F66E96DA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54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3532-73EF-4047-A1D7-576F66E96DA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8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4610-29BD-463E-B1BE-F686A61B65B7}" type="datetime1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3F10-A651-470F-8BCA-2EC8629F3461}" type="datetime1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FAE0-E440-47F5-8531-BEC689001CA6}" type="datetime1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64F4-4AC9-4A1D-AC5D-55107FEF6A3E}" type="datetime1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B8A0-7F36-4350-ADB3-C2CDC77A6919}" type="datetime1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5913-A357-4C7E-94AE-EAC3647DB912}" type="datetime1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CAF0-9363-4626-9169-07B36B480CF6}" type="datetime1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40D0-2AD2-4B24-94A8-CC976C313E2F}" type="datetime1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DA81-C738-48C6-B50F-F747CA36135B}" type="datetime1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BB09-1B48-4DE3-9A48-6B7C52EC98BC}" type="datetime1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7E88-1BCE-424D-A8CB-D88A9E86E63E}" type="datetime1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E3BA-7570-4EE7-8EC7-9706FC7262B5}" type="datetime1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537B-F92E-4EBA-8ABD-E66122FC227C}" type="datetime1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586E-31A7-437B-85EB-0A8787DC8E87}" type="datetime1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D591-98D7-44FB-A3B0-2126DB4EE1C4}" type="datetime1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73FA-9E2E-451C-8387-94B6B35147CD}" type="datetime1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lumMod val="80000"/>
                <a:lumOff val="20000"/>
              </a:srgbClr>
            </a:gs>
            <a:gs pos="100000">
              <a:srgbClr val="DFE8C4">
                <a:lumMod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FC74-1487-407B-A6EB-201F00771486}" type="datetime1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2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3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9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30.xml"/><Relationship Id="rId3" Type="http://schemas.openxmlformats.org/officeDocument/2006/relationships/slide" Target="slide5.xml"/><Relationship Id="rId7" Type="http://schemas.openxmlformats.org/officeDocument/2006/relationships/slide" Target="slide18.xml"/><Relationship Id="rId12" Type="http://schemas.openxmlformats.org/officeDocument/2006/relationships/slide" Target="slide2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11" Type="http://schemas.openxmlformats.org/officeDocument/2006/relationships/slide" Target="slide25.xml"/><Relationship Id="rId5" Type="http://schemas.openxmlformats.org/officeDocument/2006/relationships/slide" Target="slide9.xml"/><Relationship Id="rId15" Type="http://schemas.openxmlformats.org/officeDocument/2006/relationships/slide" Target="slide1.xml"/><Relationship Id="rId10" Type="http://schemas.openxmlformats.org/officeDocument/2006/relationships/slide" Target="slide24.xml"/><Relationship Id="rId4" Type="http://schemas.openxmlformats.org/officeDocument/2006/relationships/slide" Target="slide8.xml"/><Relationship Id="rId9" Type="http://schemas.openxmlformats.org/officeDocument/2006/relationships/slide" Target="slide23.xml"/><Relationship Id="rId1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4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slide" Target="slide30.xml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6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24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30.xml"/><Relationship Id="rId7" Type="http://schemas.openxmlformats.org/officeDocument/2006/relationships/slide" Target="slide25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emf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27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28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eg"/><Relationship Id="rId7" Type="http://schemas.openxmlformats.org/officeDocument/2006/relationships/slide" Target="slide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Бюджет (Отчет)</a:t>
            </a:r>
            <a:br>
              <a:rPr lang="ru-RU" dirty="0" smtClean="0"/>
            </a:br>
            <a:r>
              <a:rPr lang="ru-RU" dirty="0" smtClean="0"/>
              <a:t>за 2022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Для граждан</a:t>
            </a:r>
            <a:endParaRPr lang="ru-RU" sz="24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959327" y="11306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Внутригородское муниципальное образование Санкт-Петербурга муниципальный округ Васильевский</a:t>
            </a:r>
            <a:endParaRPr lang="ru-RU" dirty="0"/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8" name="Выноска со стрелкой вверх 7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826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МО Васильевский за отчетный 2022 год </a:t>
            </a:r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75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Структура затрат на ведомственные целевые программы</a:t>
            </a:r>
            <a:endParaRPr lang="ru-RU" dirty="0"/>
          </a:p>
        </p:txBody>
      </p:sp>
      <p:pic>
        <p:nvPicPr>
          <p:cNvPr id="35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6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Прямая соединительная линия 37"/>
          <p:cNvCxnSpPr/>
          <p:nvPr/>
        </p:nvCxnSpPr>
        <p:spPr>
          <a:xfrm flipV="1">
            <a:off x="5192992" y="5099412"/>
            <a:ext cx="2122207" cy="781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5192992" y="5303273"/>
            <a:ext cx="2165758" cy="577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5192992" y="5700802"/>
            <a:ext cx="2169736" cy="180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192992" y="5521763"/>
            <a:ext cx="2142392" cy="359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192992" y="5881121"/>
            <a:ext cx="2158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192992" y="5881121"/>
            <a:ext cx="2158720" cy="225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5198076" y="2371038"/>
            <a:ext cx="2117123" cy="1447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5192992" y="2989120"/>
            <a:ext cx="2133092" cy="2413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5192992" y="2786947"/>
            <a:ext cx="2133092" cy="2538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5198076" y="2558793"/>
            <a:ext cx="2117123" cy="2540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5192992" y="3175816"/>
            <a:ext cx="2133092" cy="244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5192992" y="4855699"/>
            <a:ext cx="2108599" cy="1025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5192992" y="4653666"/>
            <a:ext cx="2122207" cy="1227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5192992" y="4461777"/>
            <a:ext cx="2111321" cy="1419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5192992" y="4255672"/>
            <a:ext cx="2122207" cy="1625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5198076" y="4029863"/>
            <a:ext cx="2106237" cy="1845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5198076" y="3818583"/>
            <a:ext cx="2112039" cy="2048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5194098" y="3620561"/>
            <a:ext cx="2147521" cy="2157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Выноска со стрелкой вверх 30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4" name="Выноска со стрелкой вверх 33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227273"/>
              </p:ext>
            </p:extLst>
          </p:nvPr>
        </p:nvGraphicFramePr>
        <p:xfrm>
          <a:off x="7506492" y="2236897"/>
          <a:ext cx="4472106" cy="4287012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472106"/>
              </a:tblGrid>
              <a:tr h="19050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Благоустройство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 smtClean="0">
                          <a:effectLst/>
                        </a:rPr>
                        <a:t>Участие </a:t>
                      </a:r>
                      <a:r>
                        <a:rPr lang="ru-RU" sz="1200" u="none" strike="noStrike" dirty="0">
                          <a:effectLst/>
                        </a:rPr>
                        <a:t>в городских праздничных мероприятий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Организация досуговых мероприятий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Сохранение местных традиций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Средства массовой информации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Трудоустройство несовершеннолетних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Профессиональное 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Профилактика дорожно-транспортного травматизма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Обучение действиям в чрезвычайных ситуациях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Формирование архивных фондов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Охрана окружающей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Общественные работы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Развитие малого бизнеса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just" defTabSz="45720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Защита прав потребителей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Профилактика терроризма и экстремизма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Профилактика наркомании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Профилактика межнациональных конфликтов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Профилактика правонарушений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117157"/>
              </p:ext>
            </p:extLst>
          </p:nvPr>
        </p:nvGraphicFramePr>
        <p:xfrm>
          <a:off x="1826463" y="1593824"/>
          <a:ext cx="4805724" cy="526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25660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МО Васильевский </a:t>
            </a:r>
            <a:r>
              <a:rPr lang="ru-RU" b="1" dirty="0">
                <a:solidFill>
                  <a:schemeClr val="tx1"/>
                </a:solidFill>
              </a:rPr>
              <a:t>з</a:t>
            </a:r>
            <a:r>
              <a:rPr lang="ru-RU" b="1" dirty="0" smtClean="0">
                <a:solidFill>
                  <a:schemeClr val="tx1"/>
                </a:solidFill>
              </a:rPr>
              <a:t>а отчетный 2022 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Ведомственные целевые программы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532513"/>
              </p:ext>
            </p:extLst>
          </p:nvPr>
        </p:nvGraphicFramePr>
        <p:xfrm>
          <a:off x="2721429" y="2262754"/>
          <a:ext cx="8826726" cy="398072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34135"/>
                <a:gridCol w="7183897"/>
                <a:gridCol w="529046"/>
                <a:gridCol w="779648"/>
              </a:tblGrid>
              <a:tr h="427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Код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Сумма, тыс. руб.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554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архивных фондов органов местного самоуправления, муниципальных предприятий и учреждений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01 13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107,3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328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2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Осуществление защиты прав потребителей.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01 13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554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деятельности по профилактике правонарушений в Санкт-Петербурге в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формах,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установленных законодательством Санкт-Петербурга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01 13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554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профилактике терроризма и экстремизма, а также в минимизации  и (или) ликвидации последствий проявления терроризма и экстремизма на территории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01 13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781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установленном порядке в мероприятиях по профилактике незаконного потребления наркотических средств и психотропных веществ,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новых потенциально опасных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психоактивных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веществ, наркомании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Санкт-Петербурге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01 13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781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Проведение </a:t>
                      </a:r>
                      <a:r>
                        <a:rPr lang="ru-RU" sz="1100" dirty="0">
                          <a:effectLst/>
                        </a:rPr>
                        <a:t>подготовки и обучения неработающего населения способам защиты и действиям в чрезвычайных ситуациях, а также способам защиты от опасностей, возникающих при ведении военных действий или вследствие этих действий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03 09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</a:rPr>
                        <a:t>39,6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872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МО Васильевский </a:t>
            </a:r>
            <a:r>
              <a:rPr lang="ru-RU" b="1" dirty="0">
                <a:solidFill>
                  <a:schemeClr val="tx1"/>
                </a:solidFill>
              </a:rPr>
              <a:t>з</a:t>
            </a:r>
            <a:r>
              <a:rPr lang="ru-RU" b="1" dirty="0" smtClean="0">
                <a:solidFill>
                  <a:schemeClr val="tx1"/>
                </a:solidFill>
              </a:rPr>
              <a:t>а отчетный 2022 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Ведомственные целевые программы (продолжение)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482592"/>
              </p:ext>
            </p:extLst>
          </p:nvPr>
        </p:nvGraphicFramePr>
        <p:xfrm>
          <a:off x="2632756" y="2231796"/>
          <a:ext cx="8804955" cy="407897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33311"/>
                <a:gridCol w="7166178"/>
                <a:gridCol w="527741"/>
                <a:gridCol w="777725"/>
              </a:tblGrid>
              <a:tr h="380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Код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Сумма, тыс. руб.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329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Участие в организации и финансировании проведение оплачиваемых общественных работ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04 01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1022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Участие в организации и финансировании временного трудоустройства </a:t>
                      </a:r>
                      <a:r>
                        <a:rPr lang="ru-RU" sz="1100" dirty="0" smtClean="0">
                          <a:effectLst/>
                        </a:rPr>
                        <a:t>несовершеннолетних </a:t>
                      </a:r>
                      <a:r>
                        <a:rPr lang="ru-RU" sz="1100" dirty="0">
                          <a:effectLst/>
                        </a:rPr>
                        <a:t>в возрасте от 14 до 18 лет в свободное от учебы время, безработных граждан, испытывающих трудности в поиске работы, безработных граждан в возрасте от 18 до 20 </a:t>
                      </a:r>
                      <a:r>
                        <a:rPr lang="ru-RU" sz="1100" dirty="0" smtClean="0">
                          <a:effectLst/>
                        </a:rPr>
                        <a:t>лет из числа выпускников образовательных учреждений начального и среднего профессионального образования, </a:t>
                      </a:r>
                      <a:r>
                        <a:rPr lang="ru-RU" sz="1100" dirty="0">
                          <a:effectLst/>
                        </a:rPr>
                        <a:t>ищущих работу </a:t>
                      </a:r>
                      <a:r>
                        <a:rPr lang="ru-RU" sz="1100" dirty="0" smtClean="0">
                          <a:effectLst/>
                        </a:rPr>
                        <a:t>впервые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04 01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259,6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329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Содействие развитию малого бизнеса на территории муниципального образования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04 12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0,0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329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Благоустройство, в том числе: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16 494,9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367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Содержание внутриквартальных территорий в части обеспечения ремонта покрытий, расположенных на внутриквартальных территориях, и проведения санитарных рубок (в том числе удаление аварийных, больных деревьев и кустарников) на территориях, не относящихся к территориям зеленых насаждений в соответствии с законом Санкт-Петербурга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2 619,4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647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проектирования благоустройства при размещении элементов благоустройства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05 03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145,8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655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МО Васильевский </a:t>
            </a:r>
            <a:r>
              <a:rPr lang="ru-RU" b="1" dirty="0">
                <a:solidFill>
                  <a:schemeClr val="tx1"/>
                </a:solidFill>
              </a:rPr>
              <a:t>з</a:t>
            </a:r>
            <a:r>
              <a:rPr lang="ru-RU" b="1" dirty="0" smtClean="0">
                <a:solidFill>
                  <a:schemeClr val="tx1"/>
                </a:solidFill>
              </a:rPr>
              <a:t>а отчетный 2022 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Ведомственные </a:t>
            </a:r>
            <a:r>
              <a:rPr lang="ru-RU" dirty="0" smtClean="0"/>
              <a:t>целевые программы (продолжение)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392685"/>
              </p:ext>
            </p:extLst>
          </p:nvPr>
        </p:nvGraphicFramePr>
        <p:xfrm>
          <a:off x="2720634" y="2323774"/>
          <a:ext cx="8739641" cy="412621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44623"/>
                <a:gridCol w="7237084"/>
                <a:gridCol w="523827"/>
                <a:gridCol w="634107"/>
              </a:tblGrid>
              <a:tr h="3508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Код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Сумма, тыс. руб.</a:t>
                      </a:r>
                      <a:endParaRPr lang="ru-RU" sz="10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452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Размещение, содержание, включая ремонт, ограждений декоративных, ограждений газонных, полусфер, надолбов, приствольных решеток, устройств для вертикального озеленения и цветочного оформления, навесов, беседок, уличной мебели, урн, элементов озеленения, информационных щитов и стендов, планировочного устройства, за исключением велосипедных дорожек; размещение покрытий, в том числе предназначенных для кратковременного и длительного хранения индивидуального автотранспорта, на внутриквартальных территориях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05 03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466,5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663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Размещение контейнерных площадок на внутриквартальных территориях, ремонт элементов благоустройства, расположенных на контейнерных площадках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05 03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19,2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515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Содержание, в том числе уборку, территорий зеленых насаждений общего пользования местного значения (включая расположенных на них элементов благоустройства), защиту зеленых насаждений на указанных территориях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05 03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5 939,2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671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Организацию работ по компенсационному озеленению в отношении территорий зеленых насаждений общего пользования местного значения, осуществляемому в соответствии с законом Санкт-Петербурга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</a:rPr>
                        <a:t>302,7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671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Создание (размещение), переустройство, восстановление и ремонт объектов зеленых насаждений, расположенных на территориях зеленых насаждений общего пользования местного значения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05 03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3 405,2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839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МО Васильевский </a:t>
            </a:r>
            <a:r>
              <a:rPr lang="ru-RU" b="1" dirty="0">
                <a:solidFill>
                  <a:schemeClr val="tx1"/>
                </a:solidFill>
              </a:rPr>
              <a:t>з</a:t>
            </a:r>
            <a:r>
              <a:rPr lang="ru-RU" b="1" dirty="0" smtClean="0">
                <a:solidFill>
                  <a:schemeClr val="tx1"/>
                </a:solidFill>
              </a:rPr>
              <a:t>а отчетный 2022 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Ведомственные </a:t>
            </a:r>
            <a:r>
              <a:rPr lang="ru-RU" dirty="0" smtClean="0"/>
              <a:t>целевые программы (продолжение)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843364"/>
              </p:ext>
            </p:extLst>
          </p:nvPr>
        </p:nvGraphicFramePr>
        <p:xfrm>
          <a:off x="2808514" y="2495227"/>
          <a:ext cx="8739641" cy="395968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44623"/>
                <a:gridCol w="7237084"/>
                <a:gridCol w="523827"/>
                <a:gridCol w="634107"/>
              </a:tblGrid>
              <a:tr h="175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Код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Сумма, тыс. руб.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436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10.8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Осуществление работ в сфере озеленения за счет средств местного бюджета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05 03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1 204,7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564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Озеленение территории муниципального образования за счет субсидий из бюджета Санкт-Петербурга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05 03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2 392,2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842913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Осуществление экологического просвещения, а также организация экологического воспитания и формирования экологической культуры в области обращения с твердыми коммунальными отходами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06 05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90937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профессионального образования и дополнительного профессионального образования выборных должностных лиц местного самоуправления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членов выборных органов местного самоуправления,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депутатов муниципальных советов муниципальных образований,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служащих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работников 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07 05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842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реализации мер по профилактике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дорожно-транспортного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травматизма на территории муниципального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образования, включая размещение, содержание и ремонт искусственных неровностей на внутриквартальных проездах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0</a:t>
                      </a:r>
                      <a:r>
                        <a:rPr lang="en-US" sz="1000" dirty="0" smtClean="0">
                          <a:effectLst/>
                        </a:rPr>
                        <a:t>7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en-US" sz="1000" dirty="0" smtClean="0">
                          <a:effectLst/>
                        </a:rPr>
                        <a:t>09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72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МО Васильевский </a:t>
            </a:r>
            <a:r>
              <a:rPr lang="ru-RU" b="1" dirty="0">
                <a:solidFill>
                  <a:schemeClr val="tx1"/>
                </a:solidFill>
              </a:rPr>
              <a:t>з</a:t>
            </a:r>
            <a:r>
              <a:rPr lang="ru-RU" b="1" dirty="0" smtClean="0">
                <a:solidFill>
                  <a:schemeClr val="tx1"/>
                </a:solidFill>
              </a:rPr>
              <a:t>а отчетный 2022 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Ведомственные </a:t>
            </a:r>
            <a:r>
              <a:rPr lang="ru-RU" dirty="0" smtClean="0"/>
              <a:t>целевые программы (окончание)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464913"/>
              </p:ext>
            </p:extLst>
          </p:nvPr>
        </p:nvGraphicFramePr>
        <p:xfrm>
          <a:off x="2720634" y="2905367"/>
          <a:ext cx="8739641" cy="333227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44623"/>
                <a:gridCol w="7237084"/>
                <a:gridCol w="523827"/>
                <a:gridCol w="634107"/>
              </a:tblGrid>
              <a:tr h="6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Код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Сумма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85863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</a:t>
                      </a:r>
                      <a:r>
                        <a:rPr lang="en-US" sz="1100" b="0" dirty="0" smtClean="0"/>
                        <a:t>4</a:t>
                      </a:r>
                      <a:endParaRPr lang="ru-RU" sz="1100" b="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создании условий для реализации мер, направленных на укрепление межнационального и межконфессионального согласия, сохранения и развития языков и культуры народов Российской Федерации, проживающих на территории муниципального образования, социально и культурную адаптацию мигрантов, профилактику межнациональных (межэтнических)конфликтов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07 09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376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  местных и участие в организации и проведении городских праздничных и иных зрелищных мероприятий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4 146,9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59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 и проведение мероприятий по сохранению и развитию местных традиций и обрядов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08 01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510,1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68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проведению досуговых мероприятий для жителей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390,8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20787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18</a:t>
                      </a:r>
                      <a:endParaRPr lang="ru-RU" sz="1100" b="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 печатного средства массовой информации для опубликования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правовых актов, обсуждения проектов муниципальных правовых актов по вопросам местного значения, доведения до сведения жителей муниципального образования официальной информации о социально-экономическом и культурном раз-витии муниципального образования, о развитии его общественной инфраструктуры и иной официальной информации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12 02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2 140,2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20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программам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24 287,1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51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Основные характеристики бюджета МО </a:t>
            </a:r>
            <a:r>
              <a:rPr lang="ru-RU" b="1" dirty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асильевский </a:t>
            </a:r>
          </a:p>
          <a:p>
            <a:pPr algn="r"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з</a:t>
            </a:r>
            <a:r>
              <a:rPr lang="ru-RU" b="1" dirty="0" smtClean="0">
                <a:solidFill>
                  <a:schemeClr val="tx1"/>
                </a:solidFill>
              </a:rPr>
              <a:t>а 2019-20</a:t>
            </a:r>
            <a:r>
              <a:rPr lang="en-US" b="1" dirty="0" smtClean="0">
                <a:solidFill>
                  <a:schemeClr val="tx1"/>
                </a:solidFill>
              </a:rPr>
              <a:t>2</a:t>
            </a:r>
            <a:r>
              <a:rPr lang="ru-RU" b="1" dirty="0" smtClean="0">
                <a:solidFill>
                  <a:schemeClr val="tx1"/>
                </a:solidFill>
              </a:rPr>
              <a:t>1 годы, за отчетный 2022 год и период 2023-2024 годов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 изменения доходов и расходов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99811"/>
              </p:ext>
            </p:extLst>
          </p:nvPr>
        </p:nvGraphicFramePr>
        <p:xfrm>
          <a:off x="3689961" y="2832039"/>
          <a:ext cx="6376988" cy="4064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6945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Основные характеристики бюджета МО </a:t>
            </a:r>
            <a:r>
              <a:rPr lang="ru-RU" b="1" dirty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асильевский </a:t>
            </a:r>
          </a:p>
          <a:p>
            <a:pPr algn="r"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з</a:t>
            </a:r>
            <a:r>
              <a:rPr lang="ru-RU" b="1" dirty="0" smtClean="0">
                <a:solidFill>
                  <a:schemeClr val="tx1"/>
                </a:solidFill>
              </a:rPr>
              <a:t>а 2019-2021годы, за отчетный 2022 год и период 2023-2024 годов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5" y="1841978"/>
            <a:ext cx="8915399" cy="589277"/>
          </a:xfrm>
        </p:spPr>
        <p:txBody>
          <a:bodyPr/>
          <a:lstStyle/>
          <a:p>
            <a:r>
              <a:rPr lang="ru-RU" dirty="0" smtClean="0"/>
              <a:t>Таблица показателей (тыс. руб.)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642599"/>
              </p:ext>
            </p:extLst>
          </p:nvPr>
        </p:nvGraphicFramePr>
        <p:xfrm>
          <a:off x="2753022" y="2507301"/>
          <a:ext cx="8080467" cy="383557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944156"/>
                <a:gridCol w="861858"/>
                <a:gridCol w="861858"/>
                <a:gridCol w="894767"/>
                <a:gridCol w="894767"/>
                <a:gridCol w="861858"/>
                <a:gridCol w="761203"/>
              </a:tblGrid>
              <a:tr h="19672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 показателей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Отчетный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Плановый период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2023 </a:t>
                      </a:r>
                      <a:r>
                        <a:rPr lang="ru-RU" sz="1000" b="0" dirty="0">
                          <a:effectLst/>
                        </a:rPr>
                        <a:t>год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2024 </a:t>
                      </a:r>
                      <a:r>
                        <a:rPr lang="ru-RU" sz="1000" b="0" dirty="0">
                          <a:effectLst/>
                        </a:rPr>
                        <a:t>год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 Доходы бюджета в т.ч.: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74 539,9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71 463,7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61 932,8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58 991,9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67 336,3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67 483,9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Налоговые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53 980,9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51 134,3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26 241,2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10 422,1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10 556,0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11 596,5</a:t>
                      </a:r>
                    </a:p>
                  </a:txBody>
                  <a:tcPr marL="0" marR="0" marT="0" marB="0" anchor="ctr"/>
                </a:tc>
              </a:tr>
              <a:tr h="252635"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Неналоговые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7 806,6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4 244,7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967,1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219,0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225,3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Безвозмездные перечисления (</a:t>
                      </a:r>
                      <a:r>
                        <a:rPr lang="ru-RU" sz="1000" b="0" dirty="0" smtClean="0">
                          <a:effectLst/>
                        </a:rPr>
                        <a:t>субвенции/субсидии)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12 752,4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16 084,7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34 724,5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48 552,3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56 561,3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55 662,1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 Расходы бюджета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84 726,1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71 002,7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62 365,2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61 203,0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67 336,3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67 483,9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3. Дефицит (профицит) </a:t>
                      </a:r>
                      <a:r>
                        <a:rPr lang="ru-RU" sz="1000" dirty="0" smtClean="0">
                          <a:effectLst/>
                        </a:rPr>
                        <a:t>бюджета*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10 186,2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-432,4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-2 211,1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300215">
                <a:tc>
                  <a:txBody>
                    <a:bodyPr/>
                    <a:lstStyle/>
                    <a:p>
                      <a:pPr marL="90170" indent="-9017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 Нормативы отчислений от налоговых доходов в бюджет округа в т.ч.: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3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Единый налог, взимаемый в связи с применением упрощенной системы налогообложения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</a:rPr>
                        <a:t>Единый налог на вмененный доход для отдельных видов деятельности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</a:rPr>
                        <a:t>Налог, взымаемый в связи с применением патентной системы налогообложения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Налог</a:t>
                      </a:r>
                      <a:r>
                        <a:rPr lang="ru-RU" sz="1000" b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на доходы физических лиц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90170" indent="-9017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5. Верхний предел муниципального долга на 1 января года, следующего за очередным финансовым годом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041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Доходы бюджета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МО </a:t>
            </a:r>
            <a:r>
              <a:rPr lang="ru-RU" b="1" dirty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асильевский за отчетный 2022 финансовый год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71752" y="1676862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бюджета</a:t>
            </a:r>
            <a:endParaRPr lang="ru-RU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6100958" y="5601378"/>
            <a:ext cx="1368975" cy="644304"/>
          </a:xfrm>
          <a:prstGeom prst="wedgeRectCallout">
            <a:avLst>
              <a:gd name="adj1" fmla="val 56810"/>
              <a:gd name="adj2" fmla="val -136430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Субвенции </a:t>
            </a:r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18,92</a:t>
            </a:r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2447889" y="4052178"/>
            <a:ext cx="1534884" cy="671147"/>
          </a:xfrm>
          <a:prstGeom prst="wedgeRectCallout">
            <a:avLst>
              <a:gd name="adj1" fmla="val 59608"/>
              <a:gd name="adj2" fmla="val -8355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Штрафы, санкции, возмещения ущерба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0,03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9550601" y="1971500"/>
            <a:ext cx="1534884" cy="612648"/>
          </a:xfrm>
          <a:prstGeom prst="wedgeRectCallout">
            <a:avLst>
              <a:gd name="adj1" fmla="val -97607"/>
              <a:gd name="adj2" fmla="val 7669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Дотации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59</a:t>
            </a:r>
            <a:r>
              <a:rPr lang="en-US" sz="1000" b="1" dirty="0" smtClean="0">
                <a:solidFill>
                  <a:schemeClr val="tx1"/>
                </a:solidFill>
              </a:rPr>
              <a:t>,33</a:t>
            </a:r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704970" y="5254303"/>
            <a:ext cx="1344510" cy="756229"/>
          </a:xfrm>
          <a:prstGeom prst="wedgeRectCallout">
            <a:avLst>
              <a:gd name="adj1" fmla="val 69893"/>
              <a:gd name="adj2" fmla="val -102077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Налоги на прибыль, доходы </a:t>
            </a:r>
            <a:r>
              <a:rPr lang="ru-RU" sz="1000" b="1" dirty="0" smtClean="0">
                <a:solidFill>
                  <a:schemeClr val="tx1"/>
                </a:solidFill>
              </a:rPr>
              <a:t>1</a:t>
            </a:r>
            <a:r>
              <a:rPr lang="en-US" sz="1000" b="1" dirty="0" smtClean="0">
                <a:solidFill>
                  <a:schemeClr val="tx1"/>
                </a:solidFill>
              </a:rPr>
              <a:t>7,67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9752267" y="4653966"/>
            <a:ext cx="1534884" cy="612648"/>
          </a:xfrm>
          <a:prstGeom prst="wedgeRectCallout">
            <a:avLst>
              <a:gd name="adj1" fmla="val -83756"/>
              <a:gd name="adj2" fmla="val -13969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Субсидии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4,0</a:t>
            </a:r>
            <a:r>
              <a:rPr lang="en-US" sz="1000" b="1" dirty="0" smtClean="0">
                <a:solidFill>
                  <a:schemeClr val="tx1"/>
                </a:solidFill>
              </a:rPr>
              <a:t>6</a:t>
            </a:r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223735"/>
              </p:ext>
            </p:extLst>
          </p:nvPr>
        </p:nvGraphicFramePr>
        <p:xfrm>
          <a:off x="3982773" y="1807213"/>
          <a:ext cx="5491691" cy="3643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0911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Доходы бюджета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МО Васильевский з</a:t>
            </a:r>
            <a:r>
              <a:rPr lang="ru-RU" b="1" dirty="0" smtClean="0">
                <a:solidFill>
                  <a:schemeClr val="tx1"/>
                </a:solidFill>
              </a:rPr>
              <a:t>а отчетный 2022 </a:t>
            </a:r>
            <a:r>
              <a:rPr lang="ru-RU" b="1" dirty="0">
                <a:solidFill>
                  <a:schemeClr val="tx1"/>
                </a:solidFill>
              </a:rPr>
              <a:t>финансовый год 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Таблица показателей (тыс./руб.)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96825"/>
              </p:ext>
            </p:extLst>
          </p:nvPr>
        </p:nvGraphicFramePr>
        <p:xfrm>
          <a:off x="2797630" y="2988517"/>
          <a:ext cx="8141689" cy="320294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723697"/>
                <a:gridCol w="745536"/>
                <a:gridCol w="751682"/>
                <a:gridCol w="751682"/>
                <a:gridCol w="751682"/>
                <a:gridCol w="811913"/>
                <a:gridCol w="605497"/>
              </a:tblGrid>
              <a:tr h="27356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Раздел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Отчетный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3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Налоговые и неналоговые доходы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61 787,5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55 379,0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208,3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10 439,6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17,70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Налоги на прибыль, доходы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53 980,9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51 134,3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241,2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10 422,1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17,67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Доходы от </a:t>
                      </a:r>
                      <a:r>
                        <a:rPr lang="ru-RU" sz="1000" b="0" dirty="0" smtClean="0">
                          <a:effectLst/>
                        </a:rPr>
                        <a:t>компенсации</a:t>
                      </a:r>
                      <a:r>
                        <a:rPr lang="ru-RU" sz="1000" b="0" baseline="0" dirty="0" smtClean="0">
                          <a:effectLst/>
                        </a:rPr>
                        <a:t> затрат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402,2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300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</a:rPr>
                        <a:t>Штрафы, санкции, возмещение ущерба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7 404,4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4 222,5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0,03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Прочие неналоговые доходы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0,000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Безвозмездные </a:t>
                      </a:r>
                      <a:r>
                        <a:rPr lang="ru-RU" sz="1000" dirty="0" smtClean="0">
                          <a:effectLst/>
                        </a:rPr>
                        <a:t>поступления (субвенции/субсидии)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12 752,4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16 084,7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34 724,5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48 552,3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82,30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Безвозмездные поступления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12 752,4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16 084,7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34 724,5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48 552,3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82,30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74 539,9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71 463,7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932,8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58 991,9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119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9327" y="1828804"/>
            <a:ext cx="8915399" cy="456111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2" action="ppaction://hlinksldjump" tooltip="П Е Р Е Х О Д"/>
              </a:rPr>
              <a:t>Введение                                                                                                                                         3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3" action="ppaction://hlinksldjump" tooltip="П Е Р Е Х О Д"/>
              </a:rPr>
              <a:t>Основные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3" action="ppaction://hlinksldjump" tooltip="П Е Р Е Х О Д"/>
              </a:rPr>
              <a:t>характеристики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3" action="ppaction://hlinksldjump" tooltip="П Е Р Е Х О Д"/>
              </a:rPr>
              <a:t>муниципального образования                                                 5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 tooltip="П Е Р Е Х О Д"/>
              </a:rPr>
              <a:t>Основные показатели социально-экономического развития                                           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 tooltip="П Е Р Е Х О Д"/>
              </a:rPr>
              <a:t> 8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 tooltip="П Е Р Е Х О Д"/>
              </a:rPr>
              <a:t>Основные задачи и приоритеты бюджетной политики                                                        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 tooltip="П Е Р Е Х О Д"/>
              </a:rPr>
              <a:t> 9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 tooltip="П Е Р Е Х О Д"/>
              </a:rPr>
              <a:t>Основные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 tooltip="П Е Р Е Х О Д"/>
              </a:rPr>
              <a:t>характеристики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 tooltip="П Е Р Е Х О Д"/>
              </a:rPr>
              <a:t>бюджета                                                                                       16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 tooltip="П Е Р Е Х О Д"/>
              </a:rPr>
              <a:t>Доходы бюджета                                                                                                                          18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 tooltip="П Е Р Е Х О Д"/>
              </a:rPr>
              <a:t>Расходы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 tooltip="П Е Р Е Х О Д"/>
              </a:rPr>
              <a:t>бюджета                                                                                                                        20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9" action="ppaction://hlinksldjump" tooltip="П Е Р Е Х О Д"/>
              </a:rPr>
              <a:t>Уровень долговой нагрузки                                                                                                        23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0" action="ppaction://hlinksldjump" tooltip="П Е Р Е Х О Д"/>
              </a:rPr>
              <a:t>Межбюджетные отношения                                                                                                       24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1" action="ppaction://hlinksldjump" tooltip="П Е Р Е Х О Д"/>
              </a:rPr>
              <a:t>Информация о рейтингах                                                                                                          25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2" action="ppaction://hlinksldjump" tooltip="П Е Р Е Х О Д"/>
              </a:rPr>
              <a:t>Глоссарий                                                                                                                                      27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3" action="ppaction://hlinksldjump" tooltip="П Е Р Е Х О Д"/>
              </a:rPr>
              <a:t>Контактная информация                                                                                                           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3" action="ppaction://hlinksldjump" tooltip="П Е Р Е Х О Д"/>
              </a:rPr>
              <a:t>30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50000"/>
              </a:lnSpc>
            </a:pP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959327" y="11306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Оглавление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Выноска со стрелкой вверх 7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2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Расходы бюджета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МО </a:t>
            </a:r>
            <a:r>
              <a:rPr lang="ru-RU" b="1" dirty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асильевский за отчетный 2022 финансовый год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0327" y="1698686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бюджета</a:t>
            </a:r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4237424" y="2620850"/>
            <a:ext cx="2144802" cy="467226"/>
          </a:xfrm>
          <a:prstGeom prst="wedgeRectCallout">
            <a:avLst>
              <a:gd name="adj1" fmla="val 66479"/>
              <a:gd name="adj2" fmla="val 108368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Национальная безопасность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0,06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10581586" y="4946913"/>
            <a:ext cx="1544784" cy="501019"/>
          </a:xfrm>
          <a:prstGeom prst="wedgeRectCallout">
            <a:avLst>
              <a:gd name="adj1" fmla="val -79076"/>
              <a:gd name="adj2" fmla="val -979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Образование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0,18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5748278" y="6215208"/>
            <a:ext cx="1741091" cy="530233"/>
          </a:xfrm>
          <a:prstGeom prst="wedgeRectCallout">
            <a:avLst>
              <a:gd name="adj1" fmla="val 51680"/>
              <a:gd name="adj2" fmla="val -7033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Социальная политика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16,21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6889797" y="2197461"/>
            <a:ext cx="1948544" cy="438001"/>
          </a:xfrm>
          <a:prstGeom prst="wedgeRectCallout">
            <a:avLst>
              <a:gd name="adj1" fmla="val -38526"/>
              <a:gd name="adj2" fmla="val 177124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0,52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10455294" y="3283565"/>
            <a:ext cx="1600432" cy="531018"/>
          </a:xfrm>
          <a:prstGeom prst="wedgeRectCallout">
            <a:avLst>
              <a:gd name="adj1" fmla="val -73005"/>
              <a:gd name="adj2" fmla="val 258028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Охрана окружающей среды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0,01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3716424" y="5266614"/>
            <a:ext cx="1523374" cy="636517"/>
          </a:xfrm>
          <a:prstGeom prst="wedgeRectCallout">
            <a:avLst>
              <a:gd name="adj1" fmla="val 95494"/>
              <a:gd name="adj2" fmla="val 824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Средства массовой информации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3,5</a:t>
            </a:r>
            <a:r>
              <a:rPr lang="ru-RU" sz="1000" dirty="0" smtClean="0">
                <a:solidFill>
                  <a:schemeClr val="tx1"/>
                </a:solidFill>
              </a:rPr>
              <a:t>0 %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2504713" y="3778149"/>
            <a:ext cx="1741091" cy="636517"/>
          </a:xfrm>
          <a:prstGeom prst="wedgeRectCallout">
            <a:avLst>
              <a:gd name="adj1" fmla="val 103944"/>
              <a:gd name="adj2" fmla="val 4972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Общегосударственные вопросы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32,16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9829978" y="5821595"/>
            <a:ext cx="1524000" cy="608316"/>
          </a:xfrm>
          <a:prstGeom prst="wedgeRectCallout">
            <a:avLst>
              <a:gd name="adj1" fmla="val -59088"/>
              <a:gd name="adj2" fmla="val -91208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Культура, кинематография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8,25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9415485" y="2486700"/>
            <a:ext cx="1840025" cy="630728"/>
          </a:xfrm>
          <a:prstGeom prst="wedgeRectCallout">
            <a:avLst>
              <a:gd name="adj1" fmla="val -52817"/>
              <a:gd name="adj2" fmla="val 88887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Жилищно-коммунальное хозяйство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39,10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4" name="Выноска со стрелкой вверх 33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5809"/>
              </p:ext>
            </p:extLst>
          </p:nvPr>
        </p:nvGraphicFramePr>
        <p:xfrm>
          <a:off x="5148760" y="2988517"/>
          <a:ext cx="5202620" cy="3389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8875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23" grpId="0" animBg="1"/>
      <p:bldP spid="30" grpId="0" animBg="1"/>
      <p:bldP spid="27" grpId="0" animBg="1"/>
      <p:bldP spid="28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Расходы бюджета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МО Васильевский з</a:t>
            </a:r>
            <a:r>
              <a:rPr lang="ru-RU" b="1" dirty="0" smtClean="0">
                <a:solidFill>
                  <a:schemeClr val="tx1"/>
                </a:solidFill>
              </a:rPr>
              <a:t>а отчетный 2022 </a:t>
            </a:r>
            <a:r>
              <a:rPr lang="ru-RU" b="1" dirty="0">
                <a:solidFill>
                  <a:schemeClr val="tx1"/>
                </a:solidFill>
              </a:rPr>
              <a:t>финансовый год 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087558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Таблица показателей (тыс./руб.)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10923"/>
              </p:ext>
            </p:extLst>
          </p:nvPr>
        </p:nvGraphicFramePr>
        <p:xfrm>
          <a:off x="2786744" y="2495333"/>
          <a:ext cx="8164407" cy="419637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731186"/>
                <a:gridCol w="716480"/>
                <a:gridCol w="783650"/>
                <a:gridCol w="783650"/>
                <a:gridCol w="730217"/>
                <a:gridCol w="837083"/>
                <a:gridCol w="582141"/>
              </a:tblGrid>
              <a:tr h="3260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Раздел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Отчетный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</a:tr>
              <a:tr h="32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Общегосударственные вопросы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19 720,7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17 240,2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17 983,9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19 684,1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32,16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Национальная </a:t>
                      </a:r>
                      <a:r>
                        <a:rPr lang="ru-RU" sz="1000" b="0" dirty="0" smtClean="0">
                          <a:effectLst/>
                        </a:rPr>
                        <a:t>безопасность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0300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39,7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Национальная экономика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0400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659,0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179,5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319,2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Жилищно-коммунальное хозяйство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0500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32 444,0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32 718,9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23 045,3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23 931,3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39,10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0600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Образование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0700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447,9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112,5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6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Культура, кинематография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0800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16 619,7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7 488,8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8 616,4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5 047,7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8,25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6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Социальная политика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1000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11 578,9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11 034,4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10 648,8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9 921,9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16,21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Физическая культура и спорт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1100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1 719,0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327,7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Средства массовой информации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1200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1 416,0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856,6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1 650,0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2 140,2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3,50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964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Итого: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84 726,1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71 002,7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62 365,2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61 203,0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Выноска со стрелкой вверх 8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955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Расходы бюджета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МО </a:t>
            </a:r>
            <a:r>
              <a:rPr lang="ru-RU" b="1" dirty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асильевский за отчетный 2022 финансовый год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80997" y="1649483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Динамика расходов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628414"/>
              </p:ext>
            </p:extLst>
          </p:nvPr>
        </p:nvGraphicFramePr>
        <p:xfrm>
          <a:off x="2632756" y="2020602"/>
          <a:ext cx="9213501" cy="4837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6685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Уровень долговой нагрузки МО </a:t>
            </a:r>
            <a:r>
              <a:rPr lang="ru-RU" b="1" dirty="0">
                <a:solidFill>
                  <a:schemeClr val="tx1"/>
                </a:solidFill>
              </a:rPr>
              <a:t>Васильевский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за </a:t>
            </a:r>
            <a:r>
              <a:rPr lang="ru-RU" b="1" dirty="0" smtClean="0">
                <a:solidFill>
                  <a:schemeClr val="tx1"/>
                </a:solidFill>
              </a:rPr>
              <a:t>2019-2021 годы и отчетный 2022 </a:t>
            </a:r>
            <a:r>
              <a:rPr lang="ru-RU" b="1" dirty="0">
                <a:solidFill>
                  <a:schemeClr val="tx1"/>
                </a:solidFill>
              </a:rPr>
              <a:t>год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091963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Дефицит и профицит бюджета</a:t>
            </a:r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16681"/>
              </p:ext>
            </p:extLst>
          </p:nvPr>
        </p:nvGraphicFramePr>
        <p:xfrm>
          <a:off x="3131388" y="2786742"/>
          <a:ext cx="5772046" cy="274429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307866"/>
                <a:gridCol w="1116045"/>
                <a:gridCol w="1116045"/>
                <a:gridCol w="1116045"/>
                <a:gridCol w="1116045"/>
              </a:tblGrid>
              <a:tr h="3517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Показатели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Отчетный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68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Доходы бюджета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74 539,9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71 463,70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61 932,80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58 991,90</a:t>
                      </a:r>
                    </a:p>
                  </a:txBody>
                  <a:tcPr marL="9525" marR="9525" marT="9525" marB="0" anchor="ctr"/>
                </a:tc>
              </a:tr>
              <a:tr h="653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Расходы бюджета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84 726,1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71 002,70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62 365,20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61 203,00</a:t>
                      </a:r>
                    </a:p>
                  </a:txBody>
                  <a:tcPr marL="9525" marR="9525" marT="9525" marB="0" anchor="ctr"/>
                </a:tc>
              </a:tr>
              <a:tr h="661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Дефицит (профицит) бюджета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-10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186,2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461,00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-432,40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-2 211,10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Выноска со стрелкой вверх 15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935082"/>
              </p:ext>
            </p:extLst>
          </p:nvPr>
        </p:nvGraphicFramePr>
        <p:xfrm>
          <a:off x="4088969" y="3793665"/>
          <a:ext cx="4572000" cy="1948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177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>
                <a:lumMod val="80000"/>
                <a:lumOff val="20000"/>
              </a:srgbClr>
            </a:gs>
            <a:gs pos="100000">
              <a:srgbClr val="DFE8C4">
                <a:lumMod val="98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494817"/>
              </p:ext>
            </p:extLst>
          </p:nvPr>
        </p:nvGraphicFramePr>
        <p:xfrm>
          <a:off x="6958634" y="4183558"/>
          <a:ext cx="5514975" cy="27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Межбюджетные отношения МО Васильевский 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за </a:t>
            </a:r>
            <a:r>
              <a:rPr lang="ru-RU" b="1" dirty="0" smtClean="0">
                <a:solidFill>
                  <a:schemeClr val="tx1"/>
                </a:solidFill>
              </a:rPr>
              <a:t>2019-2021 годы и отчетный 2022 год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06877" y="1554593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Таблица поступлений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747" y="3177966"/>
            <a:ext cx="333375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7" name="Выноска со стрелкой вверх 16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080547"/>
              </p:ext>
            </p:extLst>
          </p:nvPr>
        </p:nvGraphicFramePr>
        <p:xfrm>
          <a:off x="5546011" y="2563197"/>
          <a:ext cx="5976265" cy="353756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490236"/>
                <a:gridCol w="645457"/>
                <a:gridCol w="645457"/>
                <a:gridCol w="874489"/>
                <a:gridCol w="874489"/>
                <a:gridCol w="446137"/>
              </a:tblGrid>
              <a:tr h="3734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показателей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Отчетный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1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52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Безвозмездные перечисления (субвенции) из бюджетов Санкт-Петербурга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12 752,4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16 084,7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34 724,5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552,3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510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Комитет социальной политики СПб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12 745,2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11 726,9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24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Администрация Василеостровского района СПб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527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Комитет по благоустройству СПб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2 392,2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64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Комитет финансов СПб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3 758,5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22 997,6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34 999,4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72,09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939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520206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Информация о рейтингах качества управления бюджетным процессом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о степени прозрачности бюджетного процесса за 2021 год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23414" y="1413323"/>
            <a:ext cx="8915399" cy="461325"/>
          </a:xfrm>
        </p:spPr>
        <p:txBody>
          <a:bodyPr>
            <a:normAutofit/>
          </a:bodyPr>
          <a:lstStyle/>
          <a:p>
            <a:r>
              <a:rPr lang="ru-RU" dirty="0" smtClean="0"/>
              <a:t>Оценка открытости бюджетных данных по Санкт-Петербургу (фрагмент)</a:t>
            </a:r>
            <a:endParaRPr lang="ru-RU" dirty="0"/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6" name="Выноска со стрелкой вверх 15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669" y="2140137"/>
            <a:ext cx="4234069" cy="4115517"/>
          </a:xfrm>
          <a:prstGeom prst="rect">
            <a:avLst/>
          </a:prstGeom>
        </p:spPr>
      </p:pic>
      <p:sp>
        <p:nvSpPr>
          <p:cNvPr id="9" name="7-конечная звезда 8"/>
          <p:cNvSpPr/>
          <p:nvPr/>
        </p:nvSpPr>
        <p:spPr>
          <a:xfrm>
            <a:off x="7790308" y="2416462"/>
            <a:ext cx="906430" cy="809069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69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Информация о рейтингах качества управления бюджетным процессом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о степени управления бюджетного процесса за 2021 год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1678167"/>
            <a:ext cx="8915399" cy="40618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Оценка качества управления бюджетным процессом по Санкт-Петербургу (фрагмент)</a:t>
            </a:r>
            <a:endParaRPr lang="ru-RU" dirty="0"/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6" name="Выноска со стрелкой вверх 15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5617" y="2563198"/>
            <a:ext cx="8152368" cy="3979719"/>
          </a:xfrm>
          <a:prstGeom prst="rect">
            <a:avLst/>
          </a:prstGeom>
        </p:spPr>
      </p:pic>
      <p:sp>
        <p:nvSpPr>
          <p:cNvPr id="9" name="7-конечная звезда 8"/>
          <p:cNvSpPr/>
          <p:nvPr/>
        </p:nvSpPr>
        <p:spPr>
          <a:xfrm>
            <a:off x="10000735" y="5045428"/>
            <a:ext cx="723636" cy="630443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54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0" y="397350"/>
            <a:ext cx="8915399" cy="850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Глоссарий</a:t>
            </a:r>
          </a:p>
          <a:p>
            <a:pPr algn="ctr">
              <a:lnSpc>
                <a:spcPct val="110000"/>
              </a:lnSpc>
            </a:pPr>
            <a:r>
              <a:rPr lang="ru-RU" b="1" dirty="0" smtClean="0"/>
              <a:t>Бюджета для граждан МО Васильевский на 2022 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79337" y="2250630"/>
            <a:ext cx="8938759" cy="952803"/>
          </a:xfrm>
        </p:spPr>
        <p:txBody>
          <a:bodyPr>
            <a:noAutofit/>
          </a:bodyPr>
          <a:lstStyle/>
          <a:p>
            <a:pPr algn="just"/>
            <a:r>
              <a:rPr lang="ru-RU" b="1" dirty="0"/>
              <a:t>доходы бюджета </a:t>
            </a:r>
            <a:r>
              <a:rPr lang="ru-RU" dirty="0"/>
              <a:t>- поступающие в бюджет денежные средства, за исключением средств, являющихся </a:t>
            </a:r>
            <a:r>
              <a:rPr lang="ru-RU" dirty="0" smtClean="0"/>
              <a:t>источниками </a:t>
            </a:r>
            <a:r>
              <a:rPr lang="ru-RU" dirty="0"/>
              <a:t>финансирования дефицита бюджета; </a:t>
            </a: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2632748" y="1345950"/>
            <a:ext cx="8915399" cy="9367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b="1" dirty="0"/>
              <a:t>бюджет</a:t>
            </a:r>
            <a:r>
              <a:rPr lang="ru-RU" dirty="0"/>
              <a:t> - форма образования и расходования денежных средств, предназначенных для финансового обеспечения задач и функций </a:t>
            </a:r>
            <a:r>
              <a:rPr lang="ru-RU" dirty="0" smtClean="0"/>
              <a:t> </a:t>
            </a:r>
            <a:r>
              <a:rPr lang="ru-RU" dirty="0"/>
              <a:t>местного самоуправления;</a:t>
            </a:r>
            <a:endParaRPr lang="ru-RU" altLang="ru-RU" dirty="0" smtClean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2632746" y="3213080"/>
            <a:ext cx="8915401" cy="9027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расходы бюджета </a:t>
            </a:r>
            <a:r>
              <a:rPr lang="ru-RU" dirty="0"/>
              <a:t>- выплачиваемые из бюджета денежные средства, за исключением средств, являющихся </a:t>
            </a:r>
            <a:r>
              <a:rPr lang="ru-RU" dirty="0" smtClean="0"/>
              <a:t>источниками </a:t>
            </a:r>
            <a:r>
              <a:rPr lang="ru-RU" dirty="0"/>
              <a:t>финансирования дефицита бюджета;</a:t>
            </a: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2632746" y="4099076"/>
            <a:ext cx="8915401" cy="4353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дефицит бюджета </a:t>
            </a:r>
            <a:r>
              <a:rPr lang="ru-RU" dirty="0"/>
              <a:t>- превышение расходов бюджета над его доходами;</a:t>
            </a: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2632745" y="4487373"/>
            <a:ext cx="8915401" cy="4353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профицит бюджета </a:t>
            </a:r>
            <a:r>
              <a:rPr lang="ru-RU" dirty="0"/>
              <a:t>- превышение доходов бюджета над его расходами;</a:t>
            </a:r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632744" y="4857716"/>
            <a:ext cx="8915401" cy="937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бюджетные ассигнования </a:t>
            </a:r>
            <a:r>
              <a:rPr lang="ru-RU" dirty="0"/>
              <a:t>- предельные объемы денежных средств, предусмотренных в соответствующем финансовом году для исполнения бюджетных обязательств;</a:t>
            </a:r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32743" y="5757899"/>
            <a:ext cx="8868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бюджетные обязательства </a:t>
            </a:r>
            <a:r>
              <a:rPr lang="ru-RU" dirty="0"/>
              <a:t>- расходные обязательства, подлежащие исполнению в соответствующем финансовом году;</a:t>
            </a:r>
          </a:p>
        </p:txBody>
      </p:sp>
    </p:spTree>
    <p:extLst>
      <p:ext uri="{BB962C8B-B14F-4D97-AF65-F5344CB8AC3E}">
        <p14:creationId xmlns:p14="http://schemas.microsoft.com/office/powerpoint/2010/main" val="33726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475593" y="287246"/>
            <a:ext cx="8915399" cy="850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Глоссарий</a:t>
            </a:r>
          </a:p>
          <a:p>
            <a:pPr algn="ctr">
              <a:lnSpc>
                <a:spcPct val="110000"/>
              </a:lnSpc>
            </a:pPr>
            <a:r>
              <a:rPr lang="ru-RU" b="1" dirty="0" smtClean="0"/>
              <a:t>Бюджета для граждан МО Васильевский на 2022 год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49" y="5291049"/>
            <a:ext cx="8915401" cy="1405663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/>
              <a:t>субсидии </a:t>
            </a:r>
            <a:r>
              <a:rPr lang="ru-RU" dirty="0"/>
              <a:t>- межбюджетные </a:t>
            </a:r>
            <a:r>
              <a:rPr lang="ru-RU" dirty="0" smtClean="0"/>
              <a:t>трансферты, предоставляемые </a:t>
            </a:r>
            <a:r>
              <a:rPr lang="ru-RU" dirty="0"/>
              <a:t>в целях </a:t>
            </a:r>
            <a:r>
              <a:rPr lang="ru-RU" dirty="0" err="1"/>
              <a:t>софинансирования</a:t>
            </a:r>
            <a:r>
              <a:rPr lang="ru-RU" dirty="0"/>
              <a:t> расходных обязательств, возникающих при выполнении полномочий органов государственной власти субъектов </a:t>
            </a:r>
            <a:r>
              <a:rPr lang="ru-RU" dirty="0" smtClean="0"/>
              <a:t>РФ </a:t>
            </a:r>
            <a:r>
              <a:rPr lang="ru-RU" dirty="0"/>
              <a:t>и расходных обязательств по выполнению полномочий органов местного самоуправления по вопросам местного </a:t>
            </a:r>
            <a:r>
              <a:rPr lang="ru-RU" dirty="0" smtClean="0"/>
              <a:t>значения;</a:t>
            </a:r>
            <a:endParaRPr lang="ru-RU" dirty="0"/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2609391" y="1113124"/>
            <a:ext cx="8915399" cy="12106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/>
              <a:t>ведомственная целевая </a:t>
            </a:r>
            <a:r>
              <a:rPr lang="ru-RU" b="1" dirty="0"/>
              <a:t>программа </a:t>
            </a:r>
            <a:r>
              <a:rPr lang="ru-RU" dirty="0" smtClean="0"/>
              <a:t>– утвержденный, либо </a:t>
            </a:r>
            <a:r>
              <a:rPr lang="ru-RU" dirty="0"/>
              <a:t>выделяемый в аналитических </a:t>
            </a:r>
            <a:r>
              <a:rPr lang="ru-RU" dirty="0" smtClean="0"/>
              <a:t>целях, комплекс мероприятий </a:t>
            </a:r>
            <a:r>
              <a:rPr lang="ru-RU" dirty="0"/>
              <a:t>(направлений расходования бюджетных средств)</a:t>
            </a:r>
            <a:r>
              <a:rPr lang="ru-RU" dirty="0" smtClean="0"/>
              <a:t>, </a:t>
            </a:r>
            <a:r>
              <a:rPr lang="ru-RU" dirty="0"/>
              <a:t>направленных на решение конкретной тактической </a:t>
            </a:r>
            <a:r>
              <a:rPr lang="ru-RU" dirty="0" smtClean="0"/>
              <a:t>задачи муниципального образования.</a:t>
            </a:r>
            <a:endParaRPr lang="ru-RU" dirty="0"/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2609389" y="2258595"/>
            <a:ext cx="8915401" cy="688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межбюджетные трансферты </a:t>
            </a:r>
            <a:r>
              <a:rPr lang="ru-RU" dirty="0"/>
              <a:t>- средства, предоставляемые </a:t>
            </a:r>
            <a:r>
              <a:rPr lang="ru-RU" dirty="0" smtClean="0"/>
              <a:t>бюджетом системы Российской Федерации бюджету муниципального образования;</a:t>
            </a:r>
            <a:endParaRPr lang="ru-RU" dirty="0"/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609388" y="2933650"/>
            <a:ext cx="8915401" cy="1457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/>
              <a:t>субвенции</a:t>
            </a:r>
            <a:r>
              <a:rPr lang="ru-RU" dirty="0" smtClean="0"/>
              <a:t> - межбюджетные трансферты </a:t>
            </a:r>
            <a:r>
              <a:rPr lang="ru-RU" dirty="0"/>
              <a:t>из </a:t>
            </a:r>
            <a:r>
              <a:rPr lang="ru-RU" dirty="0" smtClean="0"/>
              <a:t>городского бюджета, </a:t>
            </a:r>
            <a:r>
              <a:rPr lang="ru-RU" dirty="0"/>
              <a:t>предоставляемые </a:t>
            </a:r>
            <a:r>
              <a:rPr lang="ru-RU" dirty="0" smtClean="0"/>
              <a:t>в </a:t>
            </a:r>
            <a:r>
              <a:rPr lang="ru-RU" dirty="0"/>
              <a:t>целях финансового обеспечения расходных обязательств </a:t>
            </a:r>
            <a:r>
              <a:rPr lang="ru-RU" dirty="0" smtClean="0"/>
              <a:t>муниципальных </a:t>
            </a:r>
            <a:r>
              <a:rPr lang="ru-RU" dirty="0"/>
              <a:t>образований, возникающих при выполнении полномочий Российской Федерации, переданных для осуществления </a:t>
            </a:r>
            <a:r>
              <a:rPr lang="ru-RU" dirty="0" smtClean="0"/>
              <a:t>органам </a:t>
            </a:r>
            <a:r>
              <a:rPr lang="ru-RU" dirty="0"/>
              <a:t>местного самоуправления в установленном порядке.</a:t>
            </a: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2632749" y="4377578"/>
            <a:ext cx="8915401" cy="889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дотации</a:t>
            </a:r>
            <a:r>
              <a:rPr lang="ru-RU" dirty="0"/>
              <a:t> - межбюджетные трансферты, предоставляемые на безвозмездной и безвозвратной основе без установления </a:t>
            </a:r>
            <a:r>
              <a:rPr lang="ru-RU" dirty="0" smtClean="0"/>
              <a:t>направлений их </a:t>
            </a:r>
            <a:r>
              <a:rPr lang="ru-RU" dirty="0"/>
              <a:t>использования;</a:t>
            </a:r>
          </a:p>
        </p:txBody>
      </p:sp>
      <p:sp>
        <p:nvSpPr>
          <p:cNvPr id="18" name="Выноска со стрелкой вверх 17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0" name="Выноска со стрелкой вверх 19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317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489881" y="345994"/>
            <a:ext cx="8915399" cy="850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Глоссарий</a:t>
            </a:r>
          </a:p>
          <a:p>
            <a:pPr algn="ctr">
              <a:lnSpc>
                <a:spcPct val="110000"/>
              </a:lnSpc>
            </a:pPr>
            <a:r>
              <a:rPr lang="ru-RU" b="1" dirty="0" smtClean="0"/>
              <a:t>Бюджета для граждан МО Васильевский на 2022 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4"/>
          <p:cNvSpPr txBox="1">
            <a:spLocks/>
          </p:cNvSpPr>
          <p:nvPr/>
        </p:nvSpPr>
        <p:spPr>
          <a:xfrm>
            <a:off x="2489881" y="1249184"/>
            <a:ext cx="8915399" cy="12106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/>
              <a:t>муниципальный </a:t>
            </a:r>
            <a:r>
              <a:rPr lang="ru-RU" b="1" dirty="0"/>
              <a:t>долг </a:t>
            </a:r>
            <a:r>
              <a:rPr lang="ru-RU" dirty="0"/>
              <a:t>- обязательства, возникающие из </a:t>
            </a:r>
            <a:r>
              <a:rPr lang="ru-RU" dirty="0" smtClean="0"/>
              <a:t>муниципальных </a:t>
            </a:r>
            <a:r>
              <a:rPr lang="ru-RU" dirty="0"/>
              <a:t>заимствований, гарантий по обязательствам третьих лиц, другие обязательства в соответствии с видами долговых обязательств</a:t>
            </a:r>
            <a:r>
              <a:rPr lang="ru-RU" dirty="0" smtClean="0"/>
              <a:t>, </a:t>
            </a:r>
            <a:r>
              <a:rPr lang="ru-RU" dirty="0"/>
              <a:t>принятые на себя </a:t>
            </a:r>
            <a:r>
              <a:rPr lang="ru-RU" dirty="0" smtClean="0"/>
              <a:t>муниципальным </a:t>
            </a:r>
            <a:r>
              <a:rPr lang="ru-RU" dirty="0"/>
              <a:t>образованием;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2489879" y="3475589"/>
            <a:ext cx="8915401" cy="9027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текущий финансовый год </a:t>
            </a:r>
            <a:r>
              <a:rPr lang="ru-RU" dirty="0"/>
              <a:t>- год, в котором осуществляется исполнение бюджета, составление и рассмотрение проекта бюджета на очередной финансовый год </a:t>
            </a:r>
            <a:r>
              <a:rPr lang="ru-RU" dirty="0" smtClean="0"/>
              <a:t>и </a:t>
            </a:r>
            <a:r>
              <a:rPr lang="ru-RU" dirty="0"/>
              <a:t>плановый </a:t>
            </a:r>
            <a:r>
              <a:rPr lang="ru-RU" dirty="0" smtClean="0"/>
              <a:t>период;</a:t>
            </a:r>
            <a:endParaRPr lang="ru-RU" dirty="0"/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2489878" y="4435639"/>
            <a:ext cx="8915401" cy="5677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очередной финансовый год </a:t>
            </a:r>
            <a:r>
              <a:rPr lang="ru-RU" dirty="0"/>
              <a:t>- год, следующий за текущим финансовым годом;</a:t>
            </a: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2489877" y="5100838"/>
            <a:ext cx="8915401" cy="586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плановый период </a:t>
            </a:r>
            <a:r>
              <a:rPr lang="ru-RU" dirty="0"/>
              <a:t>- два финансовых года, следующие за очередным финансовым годом;</a:t>
            </a:r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489876" y="5745969"/>
            <a:ext cx="8915401" cy="624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отчетный финансовый год </a:t>
            </a:r>
            <a:r>
              <a:rPr lang="ru-RU" dirty="0"/>
              <a:t>- год, предшествующий текущему финансовому </a:t>
            </a:r>
            <a:r>
              <a:rPr lang="ru-RU" dirty="0" smtClean="0"/>
              <a:t>году</a:t>
            </a:r>
            <a:r>
              <a:rPr lang="ru-RU" dirty="0"/>
              <a:t>.</a:t>
            </a:r>
          </a:p>
        </p:txBody>
      </p:sp>
      <p:sp>
        <p:nvSpPr>
          <p:cNvPr id="1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89881" y="2503938"/>
            <a:ext cx="8938759" cy="927548"/>
          </a:xfrm>
        </p:spPr>
        <p:txBody>
          <a:bodyPr>
            <a:noAutofit/>
          </a:bodyPr>
          <a:lstStyle/>
          <a:p>
            <a:pPr algn="just"/>
            <a:r>
              <a:rPr lang="ru-RU" b="1" dirty="0"/>
              <a:t>бюджетная смета </a:t>
            </a:r>
            <a:r>
              <a:rPr lang="ru-RU" dirty="0"/>
              <a:t>- документ, устанавливающий в соответствии с классификацией расходов бюджетов лимиты бюджетных обязательств казенного учреждения;</a:t>
            </a:r>
          </a:p>
        </p:txBody>
      </p:sp>
      <p:sp>
        <p:nvSpPr>
          <p:cNvPr id="15" name="Выноска со стрелкой вверх 14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0" name="Выноска со стрелкой вверх 19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2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69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4600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Введение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372279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Граждане и бюджетный процесс </a:t>
            </a:r>
            <a:endParaRPr lang="ru-RU" dirty="0"/>
          </a:p>
        </p:txBody>
      </p:sp>
      <p:sp>
        <p:nvSpPr>
          <p:cNvPr id="32" name="Подзаголовок 4"/>
          <p:cNvSpPr txBox="1">
            <a:spLocks/>
          </p:cNvSpPr>
          <p:nvPr/>
        </p:nvSpPr>
        <p:spPr>
          <a:xfrm>
            <a:off x="2632755" y="2053648"/>
            <a:ext cx="8915399" cy="14420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1400" b="1" dirty="0" smtClean="0"/>
              <a:t>Граждане,</a:t>
            </a:r>
            <a:r>
              <a:rPr lang="ru-RU" sz="1400" dirty="0" smtClean="0"/>
              <a:t> </a:t>
            </a:r>
            <a:r>
              <a:rPr lang="ru-RU" sz="1400" dirty="0"/>
              <a:t>как </a:t>
            </a:r>
            <a:r>
              <a:rPr lang="ru-RU" sz="1400" dirty="0" smtClean="0"/>
              <a:t>налогоплательщики, должны быть </a:t>
            </a:r>
            <a:r>
              <a:rPr lang="ru-RU" sz="1400" dirty="0"/>
              <a:t>уверены в том, </a:t>
            </a:r>
            <a:r>
              <a:rPr lang="ru-RU" sz="1400" dirty="0" smtClean="0"/>
              <a:t>что их налогоотчисления </a:t>
            </a:r>
            <a:r>
              <a:rPr lang="ru-RU" sz="1400" dirty="0"/>
              <a:t>используются </a:t>
            </a:r>
            <a:r>
              <a:rPr lang="ru-RU" sz="1400" dirty="0" smtClean="0"/>
              <a:t>с максимальной эффективностью. </a:t>
            </a:r>
            <a:r>
              <a:rPr lang="ru-RU" sz="1400" dirty="0"/>
              <a:t>П</a:t>
            </a:r>
            <a:r>
              <a:rPr lang="ru-RU" sz="1400" dirty="0" smtClean="0"/>
              <a:t>ередаваемые </a:t>
            </a:r>
            <a:r>
              <a:rPr lang="ru-RU" sz="1400" dirty="0"/>
              <a:t>ими в распоряжение государства средства должны </a:t>
            </a:r>
            <a:r>
              <a:rPr lang="ru-RU" sz="1400" dirty="0" smtClean="0"/>
              <a:t>приносить конкретные результаты в виде муниципальных услуг, </a:t>
            </a:r>
            <a:r>
              <a:rPr lang="ru-RU" sz="1400" dirty="0"/>
              <a:t>как для общества в целом, так и </a:t>
            </a:r>
            <a:r>
              <a:rPr lang="ru-RU" sz="1400" dirty="0" smtClean="0"/>
              <a:t>для каждой </a:t>
            </a:r>
            <a:r>
              <a:rPr lang="ru-RU" sz="1400" dirty="0"/>
              <a:t>семьи, для каждого </a:t>
            </a:r>
            <a:r>
              <a:rPr lang="ru-RU" sz="1400" dirty="0" smtClean="0"/>
              <a:t>человека в частности.</a:t>
            </a:r>
            <a:endParaRPr lang="ru-RU" sz="1400" dirty="0"/>
          </a:p>
        </p:txBody>
      </p:sp>
      <p:sp>
        <p:nvSpPr>
          <p:cNvPr id="33" name="Подзаголовок 4"/>
          <p:cNvSpPr txBox="1">
            <a:spLocks/>
          </p:cNvSpPr>
          <p:nvPr/>
        </p:nvSpPr>
        <p:spPr>
          <a:xfrm>
            <a:off x="2632754" y="5200565"/>
            <a:ext cx="8915399" cy="8001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1400" b="1" dirty="0"/>
              <a:t>«Бюджет для граждан</a:t>
            </a:r>
            <a:r>
              <a:rPr lang="ru-RU" sz="1400" b="1" dirty="0" smtClean="0"/>
              <a:t>» (Отчет) </a:t>
            </a:r>
            <a:r>
              <a:rPr lang="ru-RU" sz="1400" dirty="0"/>
              <a:t>познакомит Вас с </a:t>
            </a:r>
            <a:r>
              <a:rPr lang="ru-RU" sz="1400" dirty="0" smtClean="0"/>
              <a:t>основными положениями </a:t>
            </a:r>
            <a:r>
              <a:rPr lang="ru-RU" sz="1400" dirty="0"/>
              <a:t>бюджета </a:t>
            </a:r>
            <a:r>
              <a:rPr lang="ru-RU" sz="1400" dirty="0" smtClean="0"/>
              <a:t>муниципального образования МО Васильевский </a:t>
            </a:r>
            <a:r>
              <a:rPr lang="ru-RU" sz="1400" b="1" dirty="0"/>
              <a:t>з</a:t>
            </a:r>
            <a:r>
              <a:rPr lang="ru-RU" sz="1400" b="1" dirty="0" smtClean="0"/>
              <a:t>а 2022 год</a:t>
            </a:r>
            <a:endParaRPr lang="ru-RU" sz="1400" b="1" dirty="0"/>
          </a:p>
        </p:txBody>
      </p:sp>
      <p:sp>
        <p:nvSpPr>
          <p:cNvPr id="34" name="Подзаголовок 4"/>
          <p:cNvSpPr txBox="1">
            <a:spLocks/>
          </p:cNvSpPr>
          <p:nvPr/>
        </p:nvSpPr>
        <p:spPr>
          <a:xfrm>
            <a:off x="2632754" y="3650732"/>
            <a:ext cx="8915399" cy="13947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1400" b="1" dirty="0"/>
              <a:t>Публичные слушания </a:t>
            </a:r>
            <a:r>
              <a:rPr lang="ru-RU" sz="1400" dirty="0"/>
              <a:t>– форма участия населения </a:t>
            </a:r>
            <a:r>
              <a:rPr lang="ru-RU" sz="1400" dirty="0" smtClean="0"/>
              <a:t>в осуществлении местного самоуправления</a:t>
            </a:r>
            <a:r>
              <a:rPr lang="ru-RU" sz="1400" dirty="0"/>
              <a:t>. </a:t>
            </a:r>
            <a:r>
              <a:rPr lang="ru-RU" sz="1400" dirty="0" smtClean="0"/>
              <a:t>Слушания с привлечением граждан проводятся </a:t>
            </a:r>
            <a:r>
              <a:rPr lang="ru-RU" sz="1400" dirty="0"/>
              <a:t>с целью </a:t>
            </a:r>
            <a:r>
              <a:rPr lang="ru-RU" sz="1400" dirty="0" smtClean="0"/>
              <a:t>выявления мнения </a:t>
            </a:r>
            <a:r>
              <a:rPr lang="ru-RU" sz="1400" dirty="0"/>
              <a:t>населения по проекту бюджета </a:t>
            </a:r>
            <a:r>
              <a:rPr lang="ru-RU" sz="1400" dirty="0" smtClean="0"/>
              <a:t>муниципального образования на </a:t>
            </a:r>
            <a:r>
              <a:rPr lang="ru-RU" sz="1400" dirty="0"/>
              <a:t>очередной финансовый год и плановый </a:t>
            </a:r>
            <a:r>
              <a:rPr lang="ru-RU" sz="1400" dirty="0" smtClean="0"/>
              <a:t>период, а также – по отчетности о расходовании средств за истекший период времени.</a:t>
            </a:r>
            <a:endParaRPr lang="ru-RU" sz="1400" dirty="0"/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6" name="Выноска со стрелкой вверх 15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25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513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Контактная информация МО Васильевский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1688573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Руководство:</a:t>
            </a:r>
            <a:endParaRPr lang="ru-RU" dirty="0"/>
          </a:p>
        </p:txBody>
      </p:sp>
      <p:pic>
        <p:nvPicPr>
          <p:cNvPr id="6" name="Рисунок 5" descr="http://www.msmov.spb.ru/files/image/foto/dep_2014/dep_2014_figurin_19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32" y="2333564"/>
            <a:ext cx="1428750" cy="1857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http://www.msmov.spb.ru/files/image/foto/adm/ivanov_d_v_19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653" y="2333564"/>
            <a:ext cx="1428750" cy="1857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одзаголовок 4"/>
          <p:cNvSpPr txBox="1">
            <a:spLocks/>
          </p:cNvSpPr>
          <p:nvPr/>
        </p:nvSpPr>
        <p:spPr>
          <a:xfrm>
            <a:off x="2632756" y="4382697"/>
            <a:ext cx="4105502" cy="589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err="1" smtClean="0"/>
              <a:t>Фигурин</a:t>
            </a:r>
            <a:r>
              <a:rPr lang="ru-RU" sz="1200" b="1" dirty="0" smtClean="0"/>
              <a:t> Игорь Стефанович</a:t>
            </a:r>
            <a:endParaRPr lang="ru-RU" sz="1200" dirty="0" smtClean="0"/>
          </a:p>
          <a:p>
            <a:pPr algn="ctr"/>
            <a:r>
              <a:rPr lang="ru-RU" sz="1000" dirty="0" smtClean="0"/>
              <a:t>Глава внутригородского муниципального образования </a:t>
            </a:r>
            <a:br>
              <a:rPr lang="ru-RU" sz="1000" dirty="0" smtClean="0"/>
            </a:br>
            <a:r>
              <a:rPr lang="ru-RU" sz="1000" dirty="0" smtClean="0"/>
              <a:t>Санкт-Петербурга муниципальный округ Васильевский</a:t>
            </a:r>
            <a:endParaRPr lang="ru-RU" sz="1000" dirty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6834641" y="4369014"/>
            <a:ext cx="4628015" cy="589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/>
              <a:t>Иванов Дмитрий Владимирович</a:t>
            </a:r>
            <a:endParaRPr lang="ru-RU" sz="1200" dirty="0"/>
          </a:p>
          <a:p>
            <a:pPr algn="ctr"/>
            <a:r>
              <a:rPr lang="ru-RU" sz="1000" dirty="0"/>
              <a:t>Глава местной администрации </a:t>
            </a:r>
            <a:r>
              <a:rPr lang="ru-RU" sz="1000" dirty="0" smtClean="0"/>
              <a:t>внутригородского </a:t>
            </a:r>
            <a:r>
              <a:rPr lang="ru-RU" sz="1000" dirty="0"/>
              <a:t>муниципального образования Санкт-Петербурга </a:t>
            </a:r>
            <a:r>
              <a:rPr lang="ru-RU" sz="1000" dirty="0" smtClean="0"/>
              <a:t>муниципальный </a:t>
            </a:r>
            <a:r>
              <a:rPr lang="ru-RU" sz="1000" dirty="0"/>
              <a:t>округ </a:t>
            </a:r>
            <a:r>
              <a:rPr lang="ru-RU" sz="1000" dirty="0" smtClean="0"/>
              <a:t>Васильевский</a:t>
            </a:r>
            <a:endParaRPr lang="ru-RU" sz="1000" dirty="0"/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2850470" y="5713551"/>
            <a:ext cx="8915399" cy="7634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Телефон/факс:</a:t>
            </a:r>
            <a:r>
              <a:rPr lang="ru-RU" sz="1400" dirty="0"/>
              <a:t> 328-58-31, 323-32-34, 323-32-61</a:t>
            </a:r>
            <a:br>
              <a:rPr lang="ru-RU" sz="1400" dirty="0"/>
            </a:br>
            <a:r>
              <a:rPr lang="ru-RU" sz="1400" b="1" dirty="0"/>
              <a:t>С</a:t>
            </a:r>
            <a:r>
              <a:rPr lang="ru-RU" sz="1400" b="1" dirty="0" smtClean="0"/>
              <a:t>айт: </a:t>
            </a:r>
            <a:r>
              <a:rPr lang="en-US" sz="1400" dirty="0" smtClean="0"/>
              <a:t>https://www.msmov.spb.ru       </a:t>
            </a:r>
            <a:r>
              <a:rPr lang="ru-RU" sz="1400" b="1" dirty="0" smtClean="0"/>
              <a:t>e-</a:t>
            </a:r>
            <a:r>
              <a:rPr lang="ru-RU" sz="1400" b="1" dirty="0" err="1" smtClean="0"/>
              <a:t>mail</a:t>
            </a:r>
            <a:r>
              <a:rPr lang="ru-RU" sz="1400" b="1" dirty="0"/>
              <a:t>:</a:t>
            </a:r>
            <a:r>
              <a:rPr lang="ru-RU" sz="1400" dirty="0"/>
              <a:t> mcmo8@mail.ru</a:t>
            </a:r>
            <a:br>
              <a:rPr lang="ru-RU" sz="1400" dirty="0"/>
            </a:br>
            <a:r>
              <a:rPr lang="ru-RU" sz="1400" b="1" dirty="0"/>
              <a:t>Почтовый адрес:</a:t>
            </a:r>
            <a:r>
              <a:rPr lang="ru-RU" sz="1400" dirty="0"/>
              <a:t> 199004, Санкт-Петербург, 4-я линия В.О., д. 45, </a:t>
            </a:r>
            <a:r>
              <a:rPr lang="ru-RU" sz="1400" dirty="0" err="1"/>
              <a:t>каб</a:t>
            </a:r>
            <a:r>
              <a:rPr lang="ru-RU" sz="1400" dirty="0"/>
              <a:t>. №2</a:t>
            </a: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6834641" y="5160836"/>
            <a:ext cx="4628015" cy="320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/>
              <a:t>Прием граждан:  каждый Вторник с 15:00 до 18:00</a:t>
            </a:r>
            <a:endParaRPr lang="ru-RU" sz="1000" dirty="0"/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516870" y="5171722"/>
            <a:ext cx="4372201" cy="320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/>
              <a:t>Прием избирателей: 1-й и 3-й Четверг с 16:00 до 18:00</a:t>
            </a:r>
            <a:endParaRPr lang="ru-RU" sz="1000" dirty="0"/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8" name="Выноска со стрелкой вверх 17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466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4600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Введение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372279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Участие граждан в бюджетном процессе </a:t>
            </a:r>
            <a:endParaRPr lang="ru-RU" dirty="0"/>
          </a:p>
        </p:txBody>
      </p:sp>
      <p:sp>
        <p:nvSpPr>
          <p:cNvPr id="3" name="Улыбающееся лицо 2"/>
          <p:cNvSpPr/>
          <p:nvPr/>
        </p:nvSpPr>
        <p:spPr>
          <a:xfrm>
            <a:off x="6001884" y="2135932"/>
            <a:ext cx="914400" cy="914400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8317751" y="2484274"/>
            <a:ext cx="2471057" cy="1717611"/>
          </a:xfrm>
          <a:prstGeom prst="flowChartMultidocumen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Как </a:t>
            </a:r>
          </a:p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ГРАЖДАНИН: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убличные слушания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о Проекту Бюджета</a:t>
            </a:r>
            <a:endParaRPr lang="ru-RU" sz="1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8317750" y="4656345"/>
            <a:ext cx="2471057" cy="1717611"/>
          </a:xfrm>
          <a:prstGeom prst="flowChartMultidocumen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Как </a:t>
            </a:r>
          </a:p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ГРАЖДАНИН: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убличные слушания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о Отчету исполнения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Б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юджета</a:t>
            </a:r>
            <a:endParaRPr lang="ru-RU" sz="1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4" name="Блок-схема: несколько документов 13"/>
          <p:cNvSpPr>
            <a:spLocks/>
          </p:cNvSpPr>
          <p:nvPr/>
        </p:nvSpPr>
        <p:spPr>
          <a:xfrm>
            <a:off x="2153587" y="2484274"/>
            <a:ext cx="2471057" cy="1717611"/>
          </a:xfrm>
          <a:prstGeom prst="flowChartMultidocumen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Как</a:t>
            </a:r>
          </a:p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НАЛОГОПЛАТЕЛЬЩИК: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омогает формировать</a:t>
            </a:r>
          </a:p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Доходную часть Бюджета</a:t>
            </a:r>
            <a:endParaRPr lang="ru-RU" sz="1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5" name="Блок-схема: несколько документов 14"/>
          <p:cNvSpPr/>
          <p:nvPr/>
        </p:nvSpPr>
        <p:spPr>
          <a:xfrm>
            <a:off x="2153587" y="4623265"/>
            <a:ext cx="2471057" cy="1717611"/>
          </a:xfrm>
          <a:prstGeom prst="flowChartMultidocumen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Как </a:t>
            </a:r>
          </a:p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ПОЛУЧАТЕЛЬ БЛАГ: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отребляет результаты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р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еализации программ</a:t>
            </a:r>
          </a:p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Расходной части Бюджета</a:t>
            </a:r>
            <a:endParaRPr lang="ru-RU" sz="1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7342891" y="2597627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триховая стрелка вправо 23"/>
          <p:cNvSpPr/>
          <p:nvPr/>
        </p:nvSpPr>
        <p:spPr>
          <a:xfrm rot="10800000">
            <a:off x="5086073" y="2597627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триховая стрелка вправо 24"/>
          <p:cNvSpPr/>
          <p:nvPr/>
        </p:nvSpPr>
        <p:spPr>
          <a:xfrm>
            <a:off x="4717646" y="3717253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Штриховая стрелка вправо 25"/>
          <p:cNvSpPr/>
          <p:nvPr/>
        </p:nvSpPr>
        <p:spPr>
          <a:xfrm>
            <a:off x="7686173" y="4660528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триховая стрелка вправо 26"/>
          <p:cNvSpPr/>
          <p:nvPr/>
        </p:nvSpPr>
        <p:spPr>
          <a:xfrm rot="10800000">
            <a:off x="7686173" y="3717253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триховая стрелка вправо 27"/>
          <p:cNvSpPr/>
          <p:nvPr/>
        </p:nvSpPr>
        <p:spPr>
          <a:xfrm rot="10800000">
            <a:off x="4717646" y="4660528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триховая стрелка вправо 28"/>
          <p:cNvSpPr/>
          <p:nvPr/>
        </p:nvSpPr>
        <p:spPr>
          <a:xfrm rot="10800000">
            <a:off x="7372415" y="5889324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Штриховая стрелка вправо 29"/>
          <p:cNvSpPr/>
          <p:nvPr/>
        </p:nvSpPr>
        <p:spPr>
          <a:xfrm>
            <a:off x="5086073" y="5881954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лыбающееся лицо 30"/>
          <p:cNvSpPr/>
          <p:nvPr/>
        </p:nvSpPr>
        <p:spPr>
          <a:xfrm>
            <a:off x="6001883" y="5674440"/>
            <a:ext cx="914400" cy="914400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445916" y="3953066"/>
            <a:ext cx="2050561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r>
              <a:rPr lang="ru-RU" sz="4400" b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nsolas" panose="020B0609020204030204" pitchFamily="49" charset="0"/>
                <a:cs typeface="Consolas" panose="020B0609020204030204" pitchFamily="49" charset="0"/>
              </a:rPr>
              <a:t>БЮДЖЕТ</a:t>
            </a:r>
            <a:endParaRPr lang="ru-RU" sz="4400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Выноска со стрелкой вверх 2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6" name="Выноска со стрелкой вверх 35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126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repeatCount="3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937555" y="511406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Основные характеристики </a:t>
            </a:r>
          </a:p>
          <a:p>
            <a:pPr algn="ctr"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муниципального образования МО Васильевский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Рисунок 1" descr="F:\okrug_map_2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7555" y="1637689"/>
            <a:ext cx="7248525" cy="46577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носка со стрелкой вверх 9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2" name="Выноска со стрелкой вверх 11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3943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Основные характеристики </a:t>
            </a:r>
          </a:p>
          <a:p>
            <a:pPr algn="ctr"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м</a:t>
            </a:r>
            <a:r>
              <a:rPr lang="ru-RU" b="1" dirty="0" smtClean="0">
                <a:solidFill>
                  <a:schemeClr val="tx1"/>
                </a:solidFill>
              </a:rPr>
              <a:t>униципального образования МО Васильевский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20734" y="4340500"/>
            <a:ext cx="6122681" cy="2042010"/>
          </a:xfrm>
        </p:spPr>
        <p:txBody>
          <a:bodyPr>
            <a:normAutofit/>
          </a:bodyPr>
          <a:lstStyle/>
          <a:p>
            <a:r>
              <a:rPr lang="ru-RU" altLang="ru-RU" dirty="0">
                <a:solidFill>
                  <a:schemeClr val="tx1"/>
                </a:solidFill>
              </a:rPr>
              <a:t>Общая площадь земель округа – 241,000 га.</a:t>
            </a:r>
          </a:p>
          <a:p>
            <a:r>
              <a:rPr lang="ru-RU" altLang="ru-RU" dirty="0" smtClean="0">
                <a:solidFill>
                  <a:schemeClr val="tx1"/>
                </a:solidFill>
              </a:rPr>
              <a:t>Численность население </a:t>
            </a:r>
            <a:r>
              <a:rPr lang="ru-RU" altLang="ru-RU" dirty="0">
                <a:solidFill>
                  <a:schemeClr val="tx1"/>
                </a:solidFill>
              </a:rPr>
              <a:t>округа – </a:t>
            </a:r>
            <a:r>
              <a:rPr lang="ru-RU" altLang="ru-RU" dirty="0" smtClean="0">
                <a:solidFill>
                  <a:schemeClr val="tx1"/>
                </a:solidFill>
              </a:rPr>
              <a:t>32 358 </a:t>
            </a:r>
            <a:r>
              <a:rPr lang="ru-RU" altLang="ru-RU" dirty="0">
                <a:solidFill>
                  <a:schemeClr val="tx1"/>
                </a:solidFill>
              </a:rPr>
              <a:t>чел.</a:t>
            </a:r>
          </a:p>
          <a:p>
            <a:r>
              <a:rPr lang="ru-RU" altLang="ru-RU" dirty="0">
                <a:solidFill>
                  <a:schemeClr val="tx1"/>
                </a:solidFill>
              </a:rPr>
              <a:t>Дети до 17 лет </a:t>
            </a:r>
            <a:r>
              <a:rPr lang="ru-RU" altLang="ru-RU" dirty="0" smtClean="0">
                <a:solidFill>
                  <a:schemeClr val="tx1"/>
                </a:solidFill>
              </a:rPr>
              <a:t> –  5 585 </a:t>
            </a:r>
            <a:r>
              <a:rPr lang="ru-RU" altLang="ru-RU" dirty="0">
                <a:solidFill>
                  <a:schemeClr val="tx1"/>
                </a:solidFill>
              </a:rPr>
              <a:t>чел.</a:t>
            </a:r>
          </a:p>
          <a:p>
            <a:r>
              <a:rPr lang="ru-RU" altLang="ru-RU" dirty="0">
                <a:solidFill>
                  <a:schemeClr val="tx1"/>
                </a:solidFill>
              </a:rPr>
              <a:t>Количество жилых домов </a:t>
            </a:r>
            <a:r>
              <a:rPr lang="ru-RU" altLang="ru-RU" dirty="0" smtClean="0">
                <a:solidFill>
                  <a:schemeClr val="tx1"/>
                </a:solidFill>
              </a:rPr>
              <a:t> –  270 ед.</a:t>
            </a:r>
            <a:endParaRPr lang="ru-RU" altLang="ru-RU" dirty="0">
              <a:solidFill>
                <a:schemeClr val="tx1"/>
              </a:solidFill>
            </a:endParaRPr>
          </a:p>
          <a:p>
            <a:r>
              <a:rPr lang="ru-RU" altLang="ru-RU" dirty="0" smtClean="0">
                <a:solidFill>
                  <a:schemeClr val="tx1"/>
                </a:solidFill>
              </a:rPr>
              <a:t>Площадь зеленых насаждений  –  4,3868 </a:t>
            </a:r>
            <a:r>
              <a:rPr lang="ru-RU" altLang="ru-RU" dirty="0">
                <a:solidFill>
                  <a:schemeClr val="tx1"/>
                </a:solidFill>
              </a:rPr>
              <a:t>га</a:t>
            </a:r>
            <a:r>
              <a:rPr lang="ru-RU" altLang="ru-RU" dirty="0" smtClean="0">
                <a:solidFill>
                  <a:schemeClr val="tx1"/>
                </a:solidFill>
              </a:rPr>
              <a:t>.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2785156" y="2328094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Общие </a:t>
            </a:r>
            <a:r>
              <a:rPr lang="ru-RU" dirty="0"/>
              <a:t>сведения на текущий период 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2129360" y="3050332"/>
            <a:ext cx="5904968" cy="1247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Внутригородское муниципальное образование МО Васильевский расположено в Василеостровском районе Санкт-Петербурга, города федерального значения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805" y="3858385"/>
            <a:ext cx="333375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5" name="Выноска со стрелкой вверх 14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Выноска со стрелкой вверх 16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9691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Основные характеристики </a:t>
            </a:r>
          </a:p>
          <a:p>
            <a:pPr algn="ctr"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муниципального образования МО Васильевский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48004" y="3095240"/>
            <a:ext cx="5746068" cy="3374571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dirty="0">
                <a:solidFill>
                  <a:schemeClr val="tx1"/>
                </a:solidFill>
              </a:rPr>
              <a:t>Детские дошкольные учреждения  –  5 ед.</a:t>
            </a:r>
          </a:p>
          <a:p>
            <a:r>
              <a:rPr lang="ru-RU" altLang="ru-RU" dirty="0">
                <a:solidFill>
                  <a:schemeClr val="tx1"/>
                </a:solidFill>
              </a:rPr>
              <a:t>Общеобразовательные школы и лицеи  –  4 ед.</a:t>
            </a:r>
          </a:p>
          <a:p>
            <a:r>
              <a:rPr lang="ru-RU" altLang="ru-RU" dirty="0" smtClean="0">
                <a:solidFill>
                  <a:schemeClr val="tx1"/>
                </a:solidFill>
              </a:rPr>
              <a:t>Спортивные сооружения – 28 ед.</a:t>
            </a:r>
          </a:p>
          <a:p>
            <a:r>
              <a:rPr lang="ru-RU" altLang="ru-RU" dirty="0" smtClean="0">
                <a:solidFill>
                  <a:schemeClr val="tx1"/>
                </a:solidFill>
              </a:rPr>
              <a:t>Организации здравоохранения </a:t>
            </a:r>
            <a:r>
              <a:rPr lang="ru-RU" altLang="ru-RU" dirty="0">
                <a:solidFill>
                  <a:schemeClr val="tx1"/>
                </a:solidFill>
              </a:rPr>
              <a:t>– </a:t>
            </a:r>
            <a:r>
              <a:rPr lang="ru-RU" altLang="ru-RU" dirty="0" smtClean="0">
                <a:solidFill>
                  <a:schemeClr val="tx1"/>
                </a:solidFill>
              </a:rPr>
              <a:t>8 </a:t>
            </a:r>
            <a:r>
              <a:rPr lang="ru-RU" altLang="ru-RU" dirty="0">
                <a:solidFill>
                  <a:schemeClr val="tx1"/>
                </a:solidFill>
              </a:rPr>
              <a:t>ед.</a:t>
            </a:r>
          </a:p>
          <a:p>
            <a:r>
              <a:rPr lang="ru-RU" altLang="ru-RU" dirty="0" smtClean="0">
                <a:solidFill>
                  <a:schemeClr val="tx1"/>
                </a:solidFill>
              </a:rPr>
              <a:t>Предприятия </a:t>
            </a:r>
            <a:r>
              <a:rPr lang="ru-RU" altLang="ru-RU" dirty="0">
                <a:solidFill>
                  <a:schemeClr val="tx1"/>
                </a:solidFill>
              </a:rPr>
              <a:t>общественного </a:t>
            </a:r>
            <a:r>
              <a:rPr lang="ru-RU" altLang="ru-RU" dirty="0" smtClean="0">
                <a:solidFill>
                  <a:schemeClr val="tx1"/>
                </a:solidFill>
              </a:rPr>
              <a:t>питания – 78 ед.</a:t>
            </a:r>
            <a:endParaRPr lang="ru-RU" altLang="ru-RU" dirty="0">
              <a:solidFill>
                <a:schemeClr val="tx1"/>
              </a:solidFill>
            </a:endParaRPr>
          </a:p>
          <a:p>
            <a:r>
              <a:rPr lang="ru-RU" altLang="ru-RU" dirty="0" smtClean="0">
                <a:solidFill>
                  <a:schemeClr val="tx1"/>
                </a:solidFill>
              </a:rPr>
              <a:t>Организации </a:t>
            </a:r>
            <a:r>
              <a:rPr lang="ru-RU" altLang="ru-RU" dirty="0">
                <a:solidFill>
                  <a:schemeClr val="tx1"/>
                </a:solidFill>
              </a:rPr>
              <a:t>бытового </a:t>
            </a:r>
            <a:r>
              <a:rPr lang="ru-RU" altLang="ru-RU" dirty="0" smtClean="0">
                <a:solidFill>
                  <a:schemeClr val="tx1"/>
                </a:solidFill>
              </a:rPr>
              <a:t>обслуживания – 99 ед.</a:t>
            </a:r>
            <a:endParaRPr lang="ru-RU" altLang="ru-RU" dirty="0">
              <a:solidFill>
                <a:schemeClr val="tx1"/>
              </a:solidFill>
            </a:endParaRPr>
          </a:p>
          <a:p>
            <a:r>
              <a:rPr lang="ru-RU" altLang="ru-RU" dirty="0" smtClean="0">
                <a:solidFill>
                  <a:schemeClr val="tx1"/>
                </a:solidFill>
              </a:rPr>
              <a:t>Продуктовых магазина </a:t>
            </a:r>
            <a:r>
              <a:rPr lang="ru-RU" altLang="ru-RU" dirty="0">
                <a:solidFill>
                  <a:schemeClr val="tx1"/>
                </a:solidFill>
              </a:rPr>
              <a:t>– </a:t>
            </a:r>
            <a:r>
              <a:rPr lang="ru-RU" altLang="ru-RU" dirty="0" smtClean="0">
                <a:solidFill>
                  <a:schemeClr val="tx1"/>
                </a:solidFill>
              </a:rPr>
              <a:t>82 ед.</a:t>
            </a:r>
          </a:p>
          <a:p>
            <a:r>
              <a:rPr lang="ru-RU" altLang="ru-RU" dirty="0" smtClean="0">
                <a:solidFill>
                  <a:schemeClr val="tx1"/>
                </a:solidFill>
              </a:rPr>
              <a:t>Непродовольственных магазинов – 127 ед.</a:t>
            </a:r>
          </a:p>
          <a:p>
            <a:r>
              <a:rPr lang="ru-RU" altLang="ru-RU" dirty="0" smtClean="0">
                <a:solidFill>
                  <a:schemeClr val="tx1"/>
                </a:solidFill>
              </a:rPr>
              <a:t>Банно-прачечных объектов – 5 ед. 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2785156" y="2328094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Общие </a:t>
            </a:r>
            <a:r>
              <a:rPr lang="ru-RU" dirty="0"/>
              <a:t>сведения на текущий </a:t>
            </a:r>
            <a:r>
              <a:rPr lang="ru-RU" dirty="0" smtClean="0"/>
              <a:t>период (продолжение) </a:t>
            </a:r>
            <a:endParaRPr lang="ru-RU" dirty="0"/>
          </a:p>
        </p:txBody>
      </p:sp>
      <p:pic>
        <p:nvPicPr>
          <p:cNvPr id="2050" name="Picture 2" descr="C:\Users\НИКОиПО\Desktop\photo_1-12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7288" y="3614469"/>
            <a:ext cx="4063042" cy="300203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Выноска со стрелкой вверх 11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4" name="Выноска со стрелкой вверх 13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5808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234242" y="825865"/>
            <a:ext cx="9313913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Основные показатели социально-экономического развития </a:t>
            </a:r>
          </a:p>
          <a:p>
            <a:pPr algn="r"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з</a:t>
            </a:r>
            <a:r>
              <a:rPr lang="ru-RU" b="1" dirty="0" smtClean="0">
                <a:solidFill>
                  <a:schemeClr val="tx1"/>
                </a:solidFill>
              </a:rPr>
              <a:t>а 2019-2021 годы, за отчетный 2022 </a:t>
            </a:r>
            <a:r>
              <a:rPr lang="ru-RU" b="1" dirty="0">
                <a:solidFill>
                  <a:schemeClr val="tx1"/>
                </a:solidFill>
              </a:rPr>
              <a:t>год </a:t>
            </a:r>
            <a:r>
              <a:rPr lang="ru-RU" b="1" dirty="0" smtClean="0">
                <a:solidFill>
                  <a:schemeClr val="tx1"/>
                </a:solidFill>
              </a:rPr>
              <a:t>и 2023-2024 годы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Таблица показателей (</a:t>
            </a:r>
            <a:r>
              <a:rPr lang="ru-RU" b="1" dirty="0" smtClean="0"/>
              <a:t>в рублях на человека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918310"/>
              </p:ext>
            </p:extLst>
          </p:nvPr>
        </p:nvGraphicFramePr>
        <p:xfrm>
          <a:off x="2743449" y="2764971"/>
          <a:ext cx="7767154" cy="381770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30523"/>
                <a:gridCol w="706105"/>
                <a:gridCol w="706105"/>
                <a:gridCol w="706105"/>
                <a:gridCol w="809471"/>
                <a:gridCol w="718248"/>
                <a:gridCol w="590597"/>
              </a:tblGrid>
              <a:tr h="2767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Показатели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Отчетный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Плановый период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76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u="none" strike="noStrike" dirty="0">
                          <a:effectLst/>
                        </a:rPr>
                        <a:t>Доходы бюджета муниципального образования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2251,96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2159,02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1911,51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1821,94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1858,42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1979,69</a:t>
                      </a:r>
                    </a:p>
                  </a:txBody>
                  <a:tcPr marL="9525" marR="9525" marT="9525" marB="0" anchor="ctr"/>
                </a:tc>
              </a:tr>
              <a:tr h="3856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u="none" strike="noStrike" dirty="0">
                          <a:effectLst/>
                        </a:rPr>
                        <a:t>Расходы бюджета муниципального образования, </a:t>
                      </a:r>
                      <a:endParaRPr lang="ru-RU" sz="1000" b="1" u="none" strike="noStrike" dirty="0" smtClean="0">
                        <a:effectLst/>
                      </a:endParaRPr>
                    </a:p>
                    <a:p>
                      <a:pPr algn="just" fontAlgn="ctr"/>
                      <a:r>
                        <a:rPr lang="ru-RU" sz="1000" u="none" strike="noStrike" dirty="0" smtClean="0">
                          <a:effectLst/>
                        </a:rPr>
                        <a:t>в </a:t>
                      </a:r>
                      <a:r>
                        <a:rPr lang="ru-RU" sz="1000" u="none" strike="noStrike" dirty="0">
                          <a:effectLst/>
                        </a:rPr>
                        <a:t>том числе: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2559,70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2145,10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1924,85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1991,32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1858,42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1979,69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Расходы на общегосударственные вопросы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595,79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520,85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555,06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617,48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630,30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668,13</a:t>
                      </a:r>
                    </a:p>
                  </a:txBody>
                  <a:tcPr marL="9525" marR="9525" marT="9525" marB="0" anchor="ctr"/>
                </a:tc>
              </a:tr>
              <a:tr h="26590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Расходы на национальную </a:t>
                      </a:r>
                      <a:r>
                        <a:rPr lang="ru-RU" sz="1000" u="none" strike="noStrike" dirty="0" smtClean="0">
                          <a:effectLst/>
                        </a:rPr>
                        <a:t>безопасность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1,31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Расходы на национальную экономику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12,84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13,78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Расходы на жилищно-коммунальное хозяйство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980,18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988,49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711,27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767,20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634,20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686,71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на охрану окружающей среды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0,23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Расходы на образование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2,58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Расходы на культуру и кинематографию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502,11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157,92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134,69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Расходы на социальную политику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349,82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333,37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364,98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379,92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405,35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Расходы на физическую культуру и спорт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Расходы на средства массовой информации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65,25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66,91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Выноска со стрелкой вверх 1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2" name="Выноска со стрелкой вверх 11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260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МО Васильевский за отчетный 2022 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85149" y="5866309"/>
            <a:ext cx="8762999" cy="545869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altLang="ru-RU" sz="1400" dirty="0"/>
              <a:t>4</a:t>
            </a:r>
            <a:r>
              <a:rPr lang="ru-RU" altLang="ru-RU" sz="1400" dirty="0" smtClean="0"/>
              <a:t>. Выполнение </a:t>
            </a:r>
            <a:r>
              <a:rPr lang="ru-RU" altLang="ru-RU" sz="1400" dirty="0"/>
              <a:t>отдельных государственных полномочий по опеке и </a:t>
            </a:r>
            <a:r>
              <a:rPr lang="ru-RU" altLang="ru-RU" sz="1400" dirty="0" smtClean="0"/>
              <a:t>попечительству, а также </a:t>
            </a:r>
            <a:r>
              <a:rPr lang="ru-RU" altLang="ru-RU" sz="1400" dirty="0"/>
              <a:t>по составлению протоколов об административных </a:t>
            </a:r>
            <a:r>
              <a:rPr lang="ru-RU" altLang="ru-RU" sz="1400" dirty="0" smtClean="0"/>
              <a:t>правонарушениях.</a:t>
            </a:r>
            <a:endParaRPr lang="ru-RU" altLang="ru-RU" sz="1400" dirty="0"/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7012"/>
            <a:ext cx="8915399" cy="444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Основные задачи бюджетной политики</a:t>
            </a:r>
            <a:endParaRPr lang="ru-RU" dirty="0"/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2785149" y="5028654"/>
            <a:ext cx="8762999" cy="3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/>
              <a:t>2</a:t>
            </a:r>
            <a:r>
              <a:rPr lang="ru-RU" altLang="ru-RU" sz="1400" dirty="0" smtClean="0"/>
              <a:t>. </a:t>
            </a:r>
            <a:r>
              <a:rPr lang="ru-RU" altLang="ru-RU" sz="1400" dirty="0"/>
              <a:t>У</a:t>
            </a:r>
            <a:r>
              <a:rPr lang="ru-RU" sz="1400" dirty="0" smtClean="0"/>
              <a:t>лучшение </a:t>
            </a:r>
            <a:r>
              <a:rPr lang="ru-RU" sz="1400" dirty="0"/>
              <a:t>качества </a:t>
            </a:r>
            <a:r>
              <a:rPr lang="ru-RU" sz="1400" dirty="0" smtClean="0"/>
              <a:t>жизни </a:t>
            </a:r>
            <a:r>
              <a:rPr lang="ru-RU" sz="1400" dirty="0"/>
              <a:t>граждан, проживающих на территории муниципального округа</a:t>
            </a:r>
            <a:r>
              <a:rPr lang="ru-RU" altLang="ru-RU" sz="1400" dirty="0" smtClean="0"/>
              <a:t>;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2785149" y="4620760"/>
            <a:ext cx="8762999" cy="293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 smtClean="0"/>
              <a:t>1. Благоустройство территории муниципального округа;</a:t>
            </a: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2785149" y="5452314"/>
            <a:ext cx="8762999" cy="3214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/>
              <a:t>3</a:t>
            </a:r>
            <a:r>
              <a:rPr lang="ru-RU" altLang="ru-RU" sz="1400" dirty="0" smtClean="0"/>
              <a:t>. Эффективное исполнение социально-значимых ведомственных целевых программ;</a:t>
            </a:r>
            <a:endParaRPr lang="ru-RU" altLang="ru-RU" sz="1400" dirty="0"/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2785148" y="2594297"/>
            <a:ext cx="8762999" cy="3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/>
              <a:t>2</a:t>
            </a:r>
            <a:r>
              <a:rPr lang="ru-RU" altLang="ru-RU" sz="1400" dirty="0" smtClean="0"/>
              <a:t>. Совершенствование нормативно-правового регулирования бюджетного процесса;</a:t>
            </a:r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785150" y="3506744"/>
            <a:ext cx="8762999" cy="5286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 smtClean="0"/>
              <a:t>4. Повышение качества ведомственных целевых программ и расширение их использования в бюджетном планировании.</a:t>
            </a: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2785150" y="2990815"/>
            <a:ext cx="8762999" cy="4958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/>
              <a:t>3</a:t>
            </a:r>
            <a:r>
              <a:rPr lang="ru-RU" altLang="ru-RU" sz="1400" dirty="0" smtClean="0"/>
              <a:t>. Повышение эффективности финансовых взаимоотношений с бюджетами Санкт-Петербурга;</a:t>
            </a:r>
          </a:p>
        </p:txBody>
      </p:sp>
      <p:sp>
        <p:nvSpPr>
          <p:cNvPr id="15" name="Подзаголовок 4"/>
          <p:cNvSpPr txBox="1">
            <a:spLocks/>
          </p:cNvSpPr>
          <p:nvPr/>
        </p:nvSpPr>
        <p:spPr>
          <a:xfrm>
            <a:off x="2785148" y="2214432"/>
            <a:ext cx="8762999" cy="3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/>
              <a:t>1</a:t>
            </a:r>
            <a:r>
              <a:rPr lang="ru-RU" altLang="ru-RU" sz="1400" dirty="0" smtClean="0"/>
              <a:t>. Повышение эффективности оказания муниципальных услуг;</a:t>
            </a:r>
          </a:p>
        </p:txBody>
      </p:sp>
      <p:sp>
        <p:nvSpPr>
          <p:cNvPr id="16" name="Подзаголовок 4"/>
          <p:cNvSpPr txBox="1">
            <a:spLocks/>
          </p:cNvSpPr>
          <p:nvPr/>
        </p:nvSpPr>
        <p:spPr>
          <a:xfrm>
            <a:off x="2632756" y="4178190"/>
            <a:ext cx="8915399" cy="3363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Приоритеты бюджетной политики</a:t>
            </a:r>
            <a:endParaRPr lang="ru-RU" dirty="0"/>
          </a:p>
        </p:txBody>
      </p:sp>
      <p:sp>
        <p:nvSpPr>
          <p:cNvPr id="17" name="Выноска со стрелкой вверх 16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2" name="Выноска со стрелкой вверх 21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141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10864</TotalTime>
  <Words>2875</Words>
  <Application>Microsoft Office PowerPoint</Application>
  <PresentationFormat>Широкоэкранный</PresentationFormat>
  <Paragraphs>838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Consolas</vt:lpstr>
      <vt:lpstr>Times New Roman</vt:lpstr>
      <vt:lpstr>Wingdings 3</vt:lpstr>
      <vt:lpstr>Легкий дым</vt:lpstr>
      <vt:lpstr>Бюджет (Отчет) за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user</cp:lastModifiedBy>
  <cp:revision>573</cp:revision>
  <cp:lastPrinted>2023-01-26T12:16:35Z</cp:lastPrinted>
  <dcterms:created xsi:type="dcterms:W3CDTF">2017-09-11T10:04:56Z</dcterms:created>
  <dcterms:modified xsi:type="dcterms:W3CDTF">2023-02-16T06:41:05Z</dcterms:modified>
</cp:coreProperties>
</file>